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301" r:id="rId4"/>
    <p:sldId id="264" r:id="rId5"/>
    <p:sldId id="265" r:id="rId6"/>
    <p:sldId id="266" r:id="rId7"/>
    <p:sldId id="268" r:id="rId8"/>
    <p:sldId id="269" r:id="rId9"/>
    <p:sldId id="270" r:id="rId10"/>
    <p:sldId id="273" r:id="rId11"/>
    <p:sldId id="271" r:id="rId12"/>
    <p:sldId id="272" r:id="rId13"/>
    <p:sldId id="274" r:id="rId14"/>
    <p:sldId id="276" r:id="rId15"/>
    <p:sldId id="299" r:id="rId16"/>
    <p:sldId id="300" r:id="rId17"/>
    <p:sldId id="279" r:id="rId18"/>
    <p:sldId id="280" r:id="rId19"/>
    <p:sldId id="281" r:id="rId20"/>
    <p:sldId id="282" r:id="rId21"/>
    <p:sldId id="283" r:id="rId22"/>
    <p:sldId id="284" r:id="rId23"/>
    <p:sldId id="286" r:id="rId24"/>
    <p:sldId id="287" r:id="rId25"/>
    <p:sldId id="288" r:id="rId26"/>
    <p:sldId id="289" r:id="rId27"/>
    <p:sldId id="290" r:id="rId28"/>
    <p:sldId id="291" r:id="rId29"/>
    <p:sldId id="285" r:id="rId30"/>
    <p:sldId id="292" r:id="rId31"/>
    <p:sldId id="275" r:id="rId32"/>
    <p:sldId id="294" r:id="rId33"/>
    <p:sldId id="295" r:id="rId34"/>
    <p:sldId id="296" r:id="rId35"/>
    <p:sldId id="302" r:id="rId36"/>
    <p:sldId id="293" r:id="rId37"/>
    <p:sldId id="257" r:id="rId38"/>
    <p:sldId id="258" r:id="rId39"/>
    <p:sldId id="261" r:id="rId40"/>
    <p:sldId id="259" r:id="rId41"/>
    <p:sldId id="260" r:id="rId42"/>
    <p:sldId id="26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0E3BB"/>
    <a:srgbClr val="1A1A1A"/>
    <a:srgbClr val="FFFF00"/>
    <a:srgbClr val="FFFF99"/>
    <a:srgbClr val="C00000"/>
    <a:srgbClr val="FFFFFF"/>
    <a:srgbClr val="1E313B"/>
    <a:srgbClr val="3C454F"/>
    <a:srgbClr val="0F7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>
        <p:scale>
          <a:sx n="100" d="100"/>
          <a:sy n="100" d="100"/>
        </p:scale>
        <p:origin x="-1104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DEMO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BretStateham" TargetMode="External"/><Relationship Id="rId2" Type="http://schemas.openxmlformats.org/officeDocument/2006/relationships/hyperlink" Target="http://bretstateham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zUZmWe8nrc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studio.com/download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windowsondevices.com/signup.aspx" TargetMode="External"/><Relationship Id="rId2" Type="http://schemas.openxmlformats.org/officeDocument/2006/relationships/hyperlink" Target="https://connect.microsoft.com/windowsembeddedIoT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nect.microsoft.com/windowsembeddedIoT/Downloads/DownloadDetails.aspx?DownloadID=54158" TargetMode="External"/><Relationship Id="rId5" Type="http://schemas.openxmlformats.org/officeDocument/2006/relationships/hyperlink" Target="https://connect.microsoft.com/windowsembeddedIoT/Downloads/DownloadDetails.aspx?DownloadID=54159" TargetMode="External"/><Relationship Id="rId4" Type="http://schemas.openxmlformats.org/officeDocument/2006/relationships/hyperlink" Target="https://connect.microsoft.com/windowsembeddedIoT/Downloads/DownloadDetails.aspx?DownloadID=5416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nk-local_address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nnect.microsoft.com/windowsembeddedIoT/Downloads/DownloadDetails.aspx?DownloadID=54160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s-iot/galileo-sdk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.microsoft.com/windowsembeddedIoT/Downloads/DownloadDetails.aspx?DownloadID=5416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IoTSour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IoTVids" TargetMode="External"/><Relationship Id="rId4" Type="http://schemas.openxmlformats.org/officeDocument/2006/relationships/hyperlink" Target="http://aka.ms/IoTZi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IBoughtAGalileo.ht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-iot" TargetMode="Externa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SampleApps.htm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ylonjs.com/" TargetMode="External"/><Relationship Id="rId5" Type="http://schemas.openxmlformats.org/officeDocument/2006/relationships/hyperlink" Target="http://firmata.org/wiki/Main_Page" TargetMode="Externa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ms-iot.github.io/content/AdvancedUsage.ht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aka.ms/iotvid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IoTSour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IoTVids" TargetMode="External"/><Relationship Id="rId4" Type="http://schemas.openxmlformats.org/officeDocument/2006/relationships/hyperlink" Target="http://aka.ms/IoTZip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indowsondevice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://aka.ms/msscb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aka.ms/msm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aka.ms/wchd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wchdblive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with Windows on the Intel Galileo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Microsoft Technical Evangelist</a:t>
            </a:r>
          </a:p>
          <a:p>
            <a:r>
              <a:rPr lang="en-US" dirty="0">
                <a:hlinkClick r:id="rId2"/>
              </a:rPr>
              <a:t>bretstateham.com</a:t>
            </a:r>
            <a:endParaRPr lang="en-US" dirty="0"/>
          </a:p>
          <a:p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BretStateham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2 boards are NOT supported (yet)…</a:t>
            </a:r>
            <a:endParaRPr lang="en-US" dirty="0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3283" y="2851423"/>
            <a:ext cx="3771434" cy="2299742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308265" y="1880558"/>
            <a:ext cx="4241470" cy="4241470"/>
          </a:xfrm>
          <a:custGeom>
            <a:avLst/>
            <a:gdLst>
              <a:gd name="connsiteX0" fmla="*/ 4254858 w 5181600"/>
              <a:gd name="connsiteY0" fmla="*/ 1229713 h 5181600"/>
              <a:gd name="connsiteX1" fmla="*/ 1214472 w 5181600"/>
              <a:gd name="connsiteY1" fmla="*/ 4270098 h 5181600"/>
              <a:gd name="connsiteX2" fmla="*/ 1366579 w 5181600"/>
              <a:gd name="connsiteY2" fmla="*/ 4383841 h 5181600"/>
              <a:gd name="connsiteX3" fmla="*/ 2575560 w 5181600"/>
              <a:gd name="connsiteY3" fmla="*/ 4753133 h 5181600"/>
              <a:gd name="connsiteX4" fmla="*/ 4737893 w 5181600"/>
              <a:gd name="connsiteY4" fmla="*/ 2590800 h 5181600"/>
              <a:gd name="connsiteX5" fmla="*/ 4368601 w 5181600"/>
              <a:gd name="connsiteY5" fmla="*/ 1381819 h 5181600"/>
              <a:gd name="connsiteX6" fmla="*/ 2575560 w 5181600"/>
              <a:gd name="connsiteY6" fmla="*/ 428467 h 5181600"/>
              <a:gd name="connsiteX7" fmla="*/ 413227 w 5181600"/>
              <a:gd name="connsiteY7" fmla="*/ 2590800 h 5181600"/>
              <a:gd name="connsiteX8" fmla="*/ 906999 w 5181600"/>
              <a:gd name="connsiteY8" fmla="*/ 3966245 h 5181600"/>
              <a:gd name="connsiteX9" fmla="*/ 909562 w 5181600"/>
              <a:gd name="connsiteY9" fmla="*/ 3969065 h 5181600"/>
              <a:gd name="connsiteX10" fmla="*/ 3953825 w 5181600"/>
              <a:gd name="connsiteY10" fmla="*/ 924802 h 5181600"/>
              <a:gd name="connsiteX11" fmla="*/ 3951005 w 5181600"/>
              <a:gd name="connsiteY11" fmla="*/ 922239 h 5181600"/>
              <a:gd name="connsiteX12" fmla="*/ 2575560 w 5181600"/>
              <a:gd name="connsiteY12" fmla="*/ 428467 h 5181600"/>
              <a:gd name="connsiteX13" fmla="*/ 2590800 w 5181600"/>
              <a:gd name="connsiteY13" fmla="*/ 0 h 5181600"/>
              <a:gd name="connsiteX14" fmla="*/ 5181600 w 5181600"/>
              <a:gd name="connsiteY14" fmla="*/ 2590800 h 5181600"/>
              <a:gd name="connsiteX15" fmla="*/ 2590800 w 5181600"/>
              <a:gd name="connsiteY15" fmla="*/ 5181600 h 5181600"/>
              <a:gd name="connsiteX16" fmla="*/ 0 w 5181600"/>
              <a:gd name="connsiteY16" fmla="*/ 2590800 h 5181600"/>
              <a:gd name="connsiteX17" fmla="*/ 2590800 w 5181600"/>
              <a:gd name="connsiteY17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81600" h="5181600">
                <a:moveTo>
                  <a:pt x="4254858" y="1229713"/>
                </a:moveTo>
                <a:lnTo>
                  <a:pt x="1214472" y="4270098"/>
                </a:lnTo>
                <a:lnTo>
                  <a:pt x="1366579" y="4383841"/>
                </a:lnTo>
                <a:cubicBezTo>
                  <a:pt x="1711690" y="4616993"/>
                  <a:pt x="2127726" y="4753133"/>
                  <a:pt x="2575560" y="4753133"/>
                </a:cubicBezTo>
                <a:cubicBezTo>
                  <a:pt x="3769784" y="4753133"/>
                  <a:pt x="4737893" y="3785024"/>
                  <a:pt x="4737893" y="2590800"/>
                </a:cubicBezTo>
                <a:cubicBezTo>
                  <a:pt x="4737893" y="2142966"/>
                  <a:pt x="4601753" y="1726930"/>
                  <a:pt x="4368601" y="1381819"/>
                </a:cubicBezTo>
                <a:close/>
                <a:moveTo>
                  <a:pt x="2575560" y="428467"/>
                </a:moveTo>
                <a:cubicBezTo>
                  <a:pt x="1381336" y="428467"/>
                  <a:pt x="413227" y="1396576"/>
                  <a:pt x="413227" y="2590800"/>
                </a:cubicBezTo>
                <a:cubicBezTo>
                  <a:pt x="413227" y="3113273"/>
                  <a:pt x="598529" y="3592466"/>
                  <a:pt x="906999" y="3966245"/>
                </a:cubicBezTo>
                <a:lnTo>
                  <a:pt x="909562" y="3969065"/>
                </a:lnTo>
                <a:lnTo>
                  <a:pt x="3953825" y="924802"/>
                </a:lnTo>
                <a:lnTo>
                  <a:pt x="3951005" y="922239"/>
                </a:lnTo>
                <a:cubicBezTo>
                  <a:pt x="3577226" y="613769"/>
                  <a:pt x="3098033" y="428467"/>
                  <a:pt x="2575560" y="428467"/>
                </a:cubicBezTo>
                <a:close/>
                <a:moveTo>
                  <a:pt x="2590800" y="0"/>
                </a:moveTo>
                <a:cubicBezTo>
                  <a:pt x="4021659" y="0"/>
                  <a:pt x="5181600" y="1159941"/>
                  <a:pt x="5181600" y="2590800"/>
                </a:cubicBezTo>
                <a:cubicBezTo>
                  <a:pt x="5181600" y="4021659"/>
                  <a:pt x="4021659" y="5181600"/>
                  <a:pt x="2590800" y="5181600"/>
                </a:cubicBezTo>
                <a:cubicBezTo>
                  <a:pt x="1159941" y="5181600"/>
                  <a:pt x="0" y="4021659"/>
                  <a:pt x="0" y="2590800"/>
                </a:cubicBezTo>
                <a:cubicBezTo>
                  <a:pt x="0" y="1159941"/>
                  <a:pt x="1159941" y="0"/>
                  <a:pt x="2590800" y="0"/>
                </a:cubicBezTo>
                <a:close/>
              </a:path>
            </a:pathLst>
          </a:custGeom>
          <a:solidFill>
            <a:srgbClr val="C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62777" y="1880558"/>
            <a:ext cx="47445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 embedded team hasn’t made any announcements or promises, but I hope to see support for the Gen 2 boards in the future.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213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your firmware is updated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60320" y="1675448"/>
            <a:ext cx="7040880" cy="3963702"/>
            <a:chOff x="822960" y="1888809"/>
            <a:chExt cx="6444690" cy="36280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" y="1888809"/>
              <a:ext cx="6444690" cy="362807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7" name="Rectangle 6">
              <a:hlinkClick r:id="rId3"/>
            </p:cNvPr>
            <p:cNvSpPr/>
            <p:nvPr/>
          </p:nvSpPr>
          <p:spPr>
            <a:xfrm>
              <a:off x="822960" y="1888809"/>
              <a:ext cx="6444690" cy="3628072"/>
            </a:xfrm>
            <a:prstGeom prst="rect">
              <a:avLst/>
            </a:prstGeom>
            <a:solidFill>
              <a:srgbClr val="1E313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hlinkClick r:id="rId3"/>
            </p:cNvPr>
            <p:cNvSpPr/>
            <p:nvPr/>
          </p:nvSpPr>
          <p:spPr>
            <a:xfrm rot="5400000">
              <a:off x="3514953" y="3245645"/>
              <a:ext cx="1060704" cy="914400"/>
            </a:xfrm>
            <a:prstGeom prst="triangl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01705" y="5786370"/>
            <a:ext cx="3158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http://youtu.be/zUZmWe8nrc4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visual studio 2013…</a:t>
            </a:r>
            <a:endParaRPr lang="en-US" dirty="0"/>
          </a:p>
        </p:txBody>
      </p:sp>
      <p:pic>
        <p:nvPicPr>
          <p:cNvPr id="3074" name="Picture 2" descr="C:\Users\Bret\AppData\Local\Temp\SNAGHTMLa79f9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1675448"/>
            <a:ext cx="6949440" cy="384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9827" y="5882640"/>
            <a:ext cx="8806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 use</a:t>
            </a:r>
            <a:r>
              <a:rPr lang="en-US" b="1" i="1" dirty="0" smtClean="0"/>
              <a:t> Visual Studio Express 2013 for Windows Desktop </a:t>
            </a:r>
            <a:r>
              <a:rPr lang="en-US" dirty="0" smtClean="0"/>
              <a:t>or a full version of Visual Studio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http://visualstudio.com/downloads/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 telnet client…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3424" y="1675448"/>
            <a:ext cx="349513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You’ll use telnet to communicate with your Galileo.  A telnet client ships with Windows, but isn’t installed by default.  You‘ll need to add it manually…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75448"/>
            <a:ext cx="6181689" cy="46362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2961" y="2707995"/>
            <a:ext cx="1497546" cy="319877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31632" y="4701397"/>
            <a:ext cx="1076953" cy="2300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6498" y="1871844"/>
            <a:ext cx="2640829" cy="319877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492063" y="5569788"/>
            <a:ext cx="657907" cy="296173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windows image and tools…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3707" y="5123180"/>
            <a:ext cx="6474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https://connect.microsoft.com/windowsembeddedIoT/Downloads</a:t>
            </a:r>
            <a:endParaRPr lang="en-US" sz="1600" dirty="0"/>
          </a:p>
        </p:txBody>
      </p:sp>
      <p:pic>
        <p:nvPicPr>
          <p:cNvPr id="5122" name="Picture 2" descr="C:\Users\Bret\AppData\Local\Temp\SNAGHTMLa9c7bcc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934528"/>
            <a:ext cx="5695565" cy="303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608717"/>
              </p:ext>
            </p:extLst>
          </p:nvPr>
        </p:nvGraphicFramePr>
        <p:xfrm>
          <a:off x="6710680" y="1934528"/>
          <a:ext cx="520700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3500"/>
                <a:gridCol w="26035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4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4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4"/>
                        </a:rPr>
                        <a:t> – Microsoft Installer (MSI)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Installs Visual Studio project</a:t>
                      </a:r>
                      <a:r>
                        <a:rPr lang="en-US" baseline="0" dirty="0" smtClean="0"/>
                        <a:t> templates and GalileoWatcher.exe on your PC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5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5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5"/>
                        </a:rPr>
                        <a:t> – Windows Image (WIM)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actual windows image that will be applied</a:t>
                      </a:r>
                      <a:r>
                        <a:rPr lang="en-US" baseline="0" dirty="0" smtClean="0"/>
                        <a:t> to the SD Card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6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6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6"/>
                        </a:rPr>
                        <a:t> – apply-bootmedia.cmd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script to apply the WIM file (above) to the SD Card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1001" y="5760720"/>
            <a:ext cx="1017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You must have completed the registration process on </a:t>
            </a:r>
            <a:r>
              <a:rPr lang="en-US" b="1" dirty="0" smtClean="0">
                <a:solidFill>
                  <a:srgbClr val="C00000"/>
                </a:solidFill>
                <a:hlinkClick r:id="rId7"/>
              </a:rPr>
              <a:t>windowsondevices.com</a:t>
            </a:r>
            <a:r>
              <a:rPr lang="en-US" b="1" dirty="0" smtClean="0">
                <a:solidFill>
                  <a:srgbClr val="C00000"/>
                </a:solidFill>
              </a:rPr>
              <a:t> before you can download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791200" y="248920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791200" y="3725961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791200" y="4581878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Background"/>
          <p:cNvSpPr/>
          <p:nvPr/>
        </p:nvSpPr>
        <p:spPr>
          <a:xfrm>
            <a:off x="645160" y="2264352"/>
            <a:ext cx="6413376" cy="340331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sole Text"/>
          <p:cNvSpPr/>
          <p:nvPr/>
        </p:nvSpPr>
        <p:spPr>
          <a:xfrm>
            <a:off x="663826" y="2237457"/>
            <a:ext cx="6153533" cy="1156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C:\Galileo&gt;apply-BootMedia.cmd -destination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d:\ 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-image 9600.16384.x86fre.winblue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_rtm_iotbuild.140731-1000_galileo_v1.wim -hostname </a:t>
            </a:r>
            <a:r>
              <a:rPr lang="en-US" sz="105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mygalileo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-password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*****************************************************************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*********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 Copyright (c) Microsoft Open Technologies, Inc.  All rights re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served.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 Licensed under the BSD 2-Clause License.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 See License.txt in the project root for license information.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*****************************************************************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*********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Temporary changing time zone to 'Pacific Standard Time'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Fat32 is local time based, and the images are created in a pacific time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 If there is a mismatch Windows will bug check after 5 minutes.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Set-up work folder: C:\Users\Bret\AppData\Local\Temp\apply-BootMedia-22943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Retrieveing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C:\Galileo\9600.16384.x86fre.winblue_rtm_iotbuild.140731-1000_g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to C:\Users\Bret\AppData\Local\Temp\apply-BootMedia-22943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 Image Servicing and Management tool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6.3.9600.17031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Mounting image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operation completed successfully.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Customizing image C:\Users\Bret\AppData\Local\Temp\apply-BootMedia-22943\96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00.16384.x86fre.winblue_rtm_iotbuild.140731-1000_galileo_v1.wim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mounted at C:\Users\Bret\AppData\Local\Temp\apply-BootMedia-22943\96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00.16384.x86fre.winblue_rtm_iotbuild.140731-1000_galileo_v1.wim.mount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 Image Servicing and Management tool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6.3.9600.17031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Saving image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[==========================100.0%==========================]</a:t>
            </a:r>
          </a:p>
          <a:p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Unmounting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image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operation completed successfully.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Applying image C:\Users\Bret\AppData\Local\Temp\apply-BootMedia-22943\9600.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16384.x86fre.winblue_rtm_iotbuild.140731-1000_galileo_v1.wim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to d:\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 Image Servicing and Management tool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6.3.9600.17031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Applying image</a:t>
            </a:r>
          </a:p>
          <a:p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operation completed successfully.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Mounting d:\\Windows\System32\config\SYSTEM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to HKEY_USERS\Galileo-22943-SYSTEM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Setting hostname to </a:t>
            </a:r>
            <a:r>
              <a:rPr lang="en-US" sz="105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mygalileo</a:t>
            </a:r>
            <a:endParaRPr lang="en-US" sz="105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Restoring time zone to 'Pacific Standard Time'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Successfully applied C:\Galileo\9600.16384.x86fre.winblue_rtm_iotbuild.14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0731-1000_galileo_v1.wim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       to d:\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hostname: </a:t>
            </a:r>
            <a:r>
              <a:rPr lang="en-US" sz="105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mygalileo</a:t>
            </a:r>
            <a:endParaRPr lang="en-US" sz="105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timezone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Pacific Standard Time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Username: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Administrator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Password: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Done.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</a:t>
            </a:r>
          </a:p>
        </p:txBody>
      </p:sp>
      <p:sp>
        <p:nvSpPr>
          <p:cNvPr id="40" name="White Mask"/>
          <p:cNvSpPr/>
          <p:nvPr/>
        </p:nvSpPr>
        <p:spPr>
          <a:xfrm>
            <a:off x="645160" y="-89647"/>
            <a:ext cx="6433328" cy="7663927"/>
          </a:xfrm>
          <a:custGeom>
            <a:avLst/>
            <a:gdLst>
              <a:gd name="connsiteX0" fmla="*/ 0 w 6433328"/>
              <a:gd name="connsiteY0" fmla="*/ 5757309 h 7663927"/>
              <a:gd name="connsiteX1" fmla="*/ 6433328 w 6433328"/>
              <a:gd name="connsiteY1" fmla="*/ 5757309 h 7663927"/>
              <a:gd name="connsiteX2" fmla="*/ 6433328 w 6433328"/>
              <a:gd name="connsiteY2" fmla="*/ 7663927 h 7663927"/>
              <a:gd name="connsiteX3" fmla="*/ 0 w 6433328"/>
              <a:gd name="connsiteY3" fmla="*/ 7663927 h 7663927"/>
              <a:gd name="connsiteX4" fmla="*/ 0 w 6433328"/>
              <a:gd name="connsiteY4" fmla="*/ 0 h 7663927"/>
              <a:gd name="connsiteX5" fmla="*/ 6433328 w 6433328"/>
              <a:gd name="connsiteY5" fmla="*/ 0 h 7663927"/>
              <a:gd name="connsiteX6" fmla="*/ 6433328 w 6433328"/>
              <a:gd name="connsiteY6" fmla="*/ 2179878 h 7663927"/>
              <a:gd name="connsiteX7" fmla="*/ 0 w 6433328"/>
              <a:gd name="connsiteY7" fmla="*/ 2179878 h 766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3328" h="7663927">
                <a:moveTo>
                  <a:pt x="0" y="5757309"/>
                </a:moveTo>
                <a:lnTo>
                  <a:pt x="6433328" y="5757309"/>
                </a:lnTo>
                <a:lnTo>
                  <a:pt x="6433328" y="7663927"/>
                </a:lnTo>
                <a:lnTo>
                  <a:pt x="0" y="7663927"/>
                </a:lnTo>
                <a:close/>
                <a:moveTo>
                  <a:pt x="0" y="0"/>
                </a:moveTo>
                <a:lnTo>
                  <a:pt x="6433328" y="0"/>
                </a:lnTo>
                <a:lnTo>
                  <a:pt x="6433328" y="2179878"/>
                </a:lnTo>
                <a:lnTo>
                  <a:pt x="0" y="21798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lack Console Text Mask 2"/>
          <p:cNvSpPr/>
          <p:nvPr/>
        </p:nvSpPr>
        <p:spPr>
          <a:xfrm>
            <a:off x="645161" y="2865329"/>
            <a:ext cx="6413376" cy="280233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lack Console Text Mask 1"/>
          <p:cNvSpPr/>
          <p:nvPr/>
        </p:nvSpPr>
        <p:spPr>
          <a:xfrm>
            <a:off x="645161" y="2266844"/>
            <a:ext cx="6413376" cy="529640"/>
          </a:xfrm>
          <a:custGeom>
            <a:avLst/>
            <a:gdLst>
              <a:gd name="connsiteX0" fmla="*/ 909319 w 6413376"/>
              <a:gd name="connsiteY0" fmla="*/ 0 h 529640"/>
              <a:gd name="connsiteX1" fmla="*/ 6413376 w 6413376"/>
              <a:gd name="connsiteY1" fmla="*/ 0 h 529640"/>
              <a:gd name="connsiteX2" fmla="*/ 6413376 w 6413376"/>
              <a:gd name="connsiteY2" fmla="*/ 529640 h 529640"/>
              <a:gd name="connsiteX3" fmla="*/ 0 w 6413376"/>
              <a:gd name="connsiteY3" fmla="*/ 529640 h 529640"/>
              <a:gd name="connsiteX4" fmla="*/ 0 w 6413376"/>
              <a:gd name="connsiteY4" fmla="*/ 315364 h 529640"/>
              <a:gd name="connsiteX5" fmla="*/ 909319 w 6413376"/>
              <a:gd name="connsiteY5" fmla="*/ 315364 h 5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13376" h="529640">
                <a:moveTo>
                  <a:pt x="909319" y="0"/>
                </a:moveTo>
                <a:lnTo>
                  <a:pt x="6413376" y="0"/>
                </a:lnTo>
                <a:lnTo>
                  <a:pt x="6413376" y="529640"/>
                </a:lnTo>
                <a:lnTo>
                  <a:pt x="0" y="529640"/>
                </a:lnTo>
                <a:lnTo>
                  <a:pt x="0" y="315364"/>
                </a:lnTo>
                <a:lnTo>
                  <a:pt x="909319" y="31536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Window Frame" descr="C:\Users\Bret\AppData\Local\Temp\SNAGHTML49152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5" y="1969899"/>
            <a:ext cx="65055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 windows image on your </a:t>
            </a:r>
            <a:r>
              <a:rPr lang="en-US" dirty="0" err="1" smtClean="0"/>
              <a:t>sd</a:t>
            </a:r>
            <a:r>
              <a:rPr lang="en-US" dirty="0" smtClean="0"/>
              <a:t> card…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71775" y="3491637"/>
            <a:ext cx="320603" cy="228711"/>
            <a:chOff x="6848672" y="5188716"/>
            <a:chExt cx="3177377" cy="2266665"/>
          </a:xfrm>
        </p:grpSpPr>
        <p:sp>
          <p:nvSpPr>
            <p:cNvPr id="18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SD Card Content"/>
          <p:cNvGrpSpPr/>
          <p:nvPr/>
        </p:nvGrpSpPr>
        <p:grpSpPr>
          <a:xfrm>
            <a:off x="8144843" y="3839362"/>
            <a:ext cx="1442542" cy="1829272"/>
            <a:chOff x="8144843" y="3839362"/>
            <a:chExt cx="1442542" cy="1829272"/>
          </a:xfrm>
        </p:grpSpPr>
        <p:sp>
          <p:nvSpPr>
            <p:cNvPr id="23" name="Freeform 22"/>
            <p:cNvSpPr/>
            <p:nvPr/>
          </p:nvSpPr>
          <p:spPr>
            <a:xfrm>
              <a:off x="8144843" y="3864498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530557" y="3839362"/>
              <a:ext cx="335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efi</a:t>
              </a:r>
              <a:endParaRPr lang="en-US" sz="1200" dirty="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8144843" y="4264229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30557" y="4239093"/>
              <a:ext cx="1056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Program Files</a:t>
              </a:r>
              <a:endParaRPr lang="en-US" sz="1200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8144843" y="4657894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30557" y="4632758"/>
              <a:ext cx="503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Tools</a:t>
              </a:r>
              <a:endParaRPr lang="en-US" sz="1200" dirty="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8144843" y="5051559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530557" y="5026423"/>
              <a:ext cx="532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Users</a:t>
              </a:r>
              <a:endParaRPr lang="en-US" sz="1200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8144843" y="5415799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30557" y="5390663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Windows</a:t>
              </a:r>
              <a:endParaRPr lang="en-US" sz="1200" dirty="0"/>
            </a:p>
          </p:txBody>
        </p:sp>
      </p:grpSp>
      <p:grpSp>
        <p:nvGrpSpPr>
          <p:cNvPr id="47" name="Source Files"/>
          <p:cNvGrpSpPr/>
          <p:nvPr/>
        </p:nvGrpSpPr>
        <p:grpSpPr>
          <a:xfrm>
            <a:off x="7770588" y="1831400"/>
            <a:ext cx="2374514" cy="1370213"/>
            <a:chOff x="7770588" y="1831400"/>
            <a:chExt cx="2374514" cy="1370213"/>
          </a:xfrm>
        </p:grpSpPr>
        <p:grpSp>
          <p:nvGrpSpPr>
            <p:cNvPr id="15" name="Group 14"/>
            <p:cNvGrpSpPr/>
            <p:nvPr/>
          </p:nvGrpSpPr>
          <p:grpSpPr>
            <a:xfrm>
              <a:off x="8145780" y="2796484"/>
              <a:ext cx="335280" cy="405129"/>
              <a:chOff x="8145780" y="2269491"/>
              <a:chExt cx="335280" cy="405129"/>
            </a:xfrm>
          </p:grpSpPr>
          <p:sp>
            <p:nvSpPr>
              <p:cNvPr id="7" name="Folded Corner 6"/>
              <p:cNvSpPr/>
              <p:nvPr/>
            </p:nvSpPr>
            <p:spPr>
              <a:xfrm flipV="1">
                <a:off x="8145780" y="2269491"/>
                <a:ext cx="335280" cy="405129"/>
              </a:xfrm>
              <a:prstGeom prst="foldedCorner">
                <a:avLst>
                  <a:gd name="adj" fmla="val 30000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Windows 8 Icon"/>
              <p:cNvSpPr>
                <a:spLocks noChangeAspect="1"/>
              </p:cNvSpPr>
              <p:nvPr/>
            </p:nvSpPr>
            <p:spPr>
              <a:xfrm>
                <a:off x="8209761" y="2401108"/>
                <a:ext cx="192077" cy="192338"/>
              </a:xfrm>
              <a:custGeom>
                <a:avLst/>
                <a:gdLst/>
                <a:ahLst/>
                <a:cxnLst/>
                <a:rect l="l" t="t" r="r" b="b"/>
                <a:pathLst>
                  <a:path w="1414921" h="1416843">
                    <a:moveTo>
                      <a:pt x="650540" y="745330"/>
                    </a:moveTo>
                    <a:lnTo>
                      <a:pt x="1413792" y="745330"/>
                    </a:lnTo>
                    <a:cubicBezTo>
                      <a:pt x="1414168" y="969168"/>
                      <a:pt x="1414545" y="1193006"/>
                      <a:pt x="1414921" y="1416843"/>
                    </a:cubicBezTo>
                    <a:lnTo>
                      <a:pt x="650540" y="1311323"/>
                    </a:lnTo>
                    <a:close/>
                    <a:moveTo>
                      <a:pt x="395" y="745330"/>
                    </a:moveTo>
                    <a:lnTo>
                      <a:pt x="579102" y="745330"/>
                    </a:lnTo>
                    <a:lnTo>
                      <a:pt x="579102" y="1301461"/>
                    </a:lnTo>
                    <a:lnTo>
                      <a:pt x="458" y="1221581"/>
                    </a:lnTo>
                    <a:cubicBezTo>
                      <a:pt x="-292" y="1146207"/>
                      <a:pt x="21" y="949124"/>
                      <a:pt x="395" y="745330"/>
                    </a:cubicBezTo>
                    <a:close/>
                    <a:moveTo>
                      <a:pt x="579102" y="116652"/>
                    </a:moveTo>
                    <a:lnTo>
                      <a:pt x="579102" y="673892"/>
                    </a:lnTo>
                    <a:lnTo>
                      <a:pt x="520" y="673892"/>
                    </a:lnTo>
                    <a:cubicBezTo>
                      <a:pt x="894" y="470099"/>
                      <a:pt x="1207" y="273016"/>
                      <a:pt x="457" y="197642"/>
                    </a:cubicBezTo>
                    <a:close/>
                    <a:moveTo>
                      <a:pt x="1412538" y="0"/>
                    </a:moveTo>
                    <a:lnTo>
                      <a:pt x="1413672" y="673892"/>
                    </a:lnTo>
                    <a:lnTo>
                      <a:pt x="650540" y="673892"/>
                    </a:lnTo>
                    <a:lnTo>
                      <a:pt x="650540" y="10665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8530557" y="2305209"/>
              <a:ext cx="1614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apply-BootMedia.cmd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145780" y="2264352"/>
              <a:ext cx="335280" cy="405129"/>
              <a:chOff x="8145780" y="2825614"/>
              <a:chExt cx="335280" cy="405129"/>
            </a:xfrm>
          </p:grpSpPr>
          <p:sp>
            <p:nvSpPr>
              <p:cNvPr id="9" name="Folded Corner 8"/>
              <p:cNvSpPr/>
              <p:nvPr/>
            </p:nvSpPr>
            <p:spPr>
              <a:xfrm flipV="1">
                <a:off x="8145780" y="2825614"/>
                <a:ext cx="335280" cy="405129"/>
              </a:xfrm>
              <a:prstGeom prst="foldedCorner">
                <a:avLst>
                  <a:gd name="adj" fmla="val 30000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8195277" y="2912883"/>
                <a:ext cx="236285" cy="230587"/>
                <a:chOff x="1028436" y="1873932"/>
                <a:chExt cx="4173421" cy="4072766"/>
              </a:xfrm>
              <a:solidFill>
                <a:srgbClr val="0070C0"/>
              </a:solidFill>
            </p:grpSpPr>
            <p:sp>
              <p:nvSpPr>
                <p:cNvPr id="11" name="Gear Icon"/>
                <p:cNvSpPr>
                  <a:spLocks noChangeAspect="1" noEditPoints="1"/>
                </p:cNvSpPr>
                <p:nvPr/>
              </p:nvSpPr>
              <p:spPr bwMode="black">
                <a:xfrm>
                  <a:off x="1028436" y="1873932"/>
                  <a:ext cx="3254004" cy="3251586"/>
                </a:xfrm>
                <a:custGeom>
                  <a:avLst/>
                  <a:gdLst>
                    <a:gd name="T0" fmla="*/ 37 w 61"/>
                    <a:gd name="T1" fmla="*/ 43 h 61"/>
                    <a:gd name="T2" fmla="*/ 18 w 61"/>
                    <a:gd name="T3" fmla="*/ 37 h 61"/>
                    <a:gd name="T4" fmla="*/ 24 w 61"/>
                    <a:gd name="T5" fmla="*/ 18 h 61"/>
                    <a:gd name="T6" fmla="*/ 43 w 61"/>
                    <a:gd name="T7" fmla="*/ 24 h 61"/>
                    <a:gd name="T8" fmla="*/ 37 w 61"/>
                    <a:gd name="T9" fmla="*/ 43 h 61"/>
                    <a:gd name="T10" fmla="*/ 61 w 61"/>
                    <a:gd name="T11" fmla="*/ 28 h 61"/>
                    <a:gd name="T12" fmla="*/ 58 w 61"/>
                    <a:gd name="T13" fmla="*/ 18 h 61"/>
                    <a:gd name="T14" fmla="*/ 50 w 61"/>
                    <a:gd name="T15" fmla="*/ 19 h 61"/>
                    <a:gd name="T16" fmla="*/ 47 w 61"/>
                    <a:gd name="T17" fmla="*/ 15 h 61"/>
                    <a:gd name="T18" fmla="*/ 50 w 61"/>
                    <a:gd name="T19" fmla="*/ 7 h 61"/>
                    <a:gd name="T20" fmla="*/ 41 w 61"/>
                    <a:gd name="T21" fmla="*/ 2 h 61"/>
                    <a:gd name="T22" fmla="*/ 36 w 61"/>
                    <a:gd name="T23" fmla="*/ 9 h 61"/>
                    <a:gd name="T24" fmla="*/ 30 w 61"/>
                    <a:gd name="T25" fmla="*/ 8 h 61"/>
                    <a:gd name="T26" fmla="*/ 27 w 61"/>
                    <a:gd name="T27" fmla="*/ 0 h 61"/>
                    <a:gd name="T28" fmla="*/ 17 w 61"/>
                    <a:gd name="T29" fmla="*/ 3 h 61"/>
                    <a:gd name="T30" fmla="*/ 18 w 61"/>
                    <a:gd name="T31" fmla="*/ 11 h 61"/>
                    <a:gd name="T32" fmla="*/ 15 w 61"/>
                    <a:gd name="T33" fmla="*/ 14 h 61"/>
                    <a:gd name="T34" fmla="*/ 7 w 61"/>
                    <a:gd name="T35" fmla="*/ 11 h 61"/>
                    <a:gd name="T36" fmla="*/ 2 w 61"/>
                    <a:gd name="T37" fmla="*/ 20 h 61"/>
                    <a:gd name="T38" fmla="*/ 8 w 61"/>
                    <a:gd name="T39" fmla="*/ 25 h 61"/>
                    <a:gd name="T40" fmla="*/ 7 w 61"/>
                    <a:gd name="T41" fmla="*/ 30 h 61"/>
                    <a:gd name="T42" fmla="*/ 0 w 61"/>
                    <a:gd name="T43" fmla="*/ 33 h 61"/>
                    <a:gd name="T44" fmla="*/ 2 w 61"/>
                    <a:gd name="T45" fmla="*/ 43 h 61"/>
                    <a:gd name="T46" fmla="*/ 11 w 61"/>
                    <a:gd name="T47" fmla="*/ 42 h 61"/>
                    <a:gd name="T48" fmla="*/ 14 w 61"/>
                    <a:gd name="T49" fmla="*/ 47 h 61"/>
                    <a:gd name="T50" fmla="*/ 11 w 61"/>
                    <a:gd name="T51" fmla="*/ 54 h 61"/>
                    <a:gd name="T52" fmla="*/ 20 w 61"/>
                    <a:gd name="T53" fmla="*/ 59 h 61"/>
                    <a:gd name="T54" fmla="*/ 25 w 61"/>
                    <a:gd name="T55" fmla="*/ 53 h 61"/>
                    <a:gd name="T56" fmla="*/ 30 w 61"/>
                    <a:gd name="T57" fmla="*/ 53 h 61"/>
                    <a:gd name="T58" fmla="*/ 33 w 61"/>
                    <a:gd name="T59" fmla="*/ 61 h 61"/>
                    <a:gd name="T60" fmla="*/ 43 w 61"/>
                    <a:gd name="T61" fmla="*/ 58 h 61"/>
                    <a:gd name="T62" fmla="*/ 42 w 61"/>
                    <a:gd name="T63" fmla="*/ 50 h 61"/>
                    <a:gd name="T64" fmla="*/ 46 w 61"/>
                    <a:gd name="T65" fmla="*/ 47 h 61"/>
                    <a:gd name="T66" fmla="*/ 54 w 61"/>
                    <a:gd name="T67" fmla="*/ 50 h 61"/>
                    <a:gd name="T68" fmla="*/ 59 w 61"/>
                    <a:gd name="T69" fmla="*/ 41 h 61"/>
                    <a:gd name="T70" fmla="*/ 52 w 61"/>
                    <a:gd name="T71" fmla="*/ 36 h 61"/>
                    <a:gd name="T72" fmla="*/ 53 w 61"/>
                    <a:gd name="T73" fmla="*/ 31 h 61"/>
                    <a:gd name="T74" fmla="*/ 61 w 61"/>
                    <a:gd name="T75" fmla="*/ 28 h 61"/>
                    <a:gd name="T76" fmla="*/ 28 w 61"/>
                    <a:gd name="T77" fmla="*/ 26 h 61"/>
                    <a:gd name="T78" fmla="*/ 26 w 61"/>
                    <a:gd name="T79" fmla="*/ 33 h 61"/>
                    <a:gd name="T80" fmla="*/ 33 w 61"/>
                    <a:gd name="T81" fmla="*/ 35 h 61"/>
                    <a:gd name="T82" fmla="*/ 35 w 61"/>
                    <a:gd name="T83" fmla="*/ 28 h 61"/>
                    <a:gd name="T84" fmla="*/ 28 w 61"/>
                    <a:gd name="T85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" h="61">
                      <a:moveTo>
                        <a:pt x="37" y="43"/>
                      </a:moveTo>
                      <a:cubicBezTo>
                        <a:pt x="30" y="47"/>
                        <a:pt x="21" y="44"/>
                        <a:pt x="18" y="37"/>
                      </a:cubicBezTo>
                      <a:cubicBezTo>
                        <a:pt x="14" y="30"/>
                        <a:pt x="17" y="21"/>
                        <a:pt x="24" y="18"/>
                      </a:cubicBezTo>
                      <a:cubicBezTo>
                        <a:pt x="31" y="14"/>
                        <a:pt x="39" y="17"/>
                        <a:pt x="43" y="24"/>
                      </a:cubicBezTo>
                      <a:cubicBezTo>
                        <a:pt x="47" y="31"/>
                        <a:pt x="44" y="40"/>
                        <a:pt x="37" y="43"/>
                      </a:cubicBezTo>
                      <a:moveTo>
                        <a:pt x="61" y="28"/>
                      </a:move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49" y="17"/>
                        <a:pt x="48" y="16"/>
                        <a:pt x="47" y="15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4" y="8"/>
                        <a:pt x="32" y="8"/>
                        <a:pt x="30" y="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2"/>
                        <a:pt x="16" y="13"/>
                        <a:pt x="15" y="14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7"/>
                        <a:pt x="7" y="28"/>
                        <a:pt x="7" y="3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2" y="44"/>
                        <a:pt x="13" y="45"/>
                        <a:pt x="14" y="47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5" y="53"/>
                        <a:pt x="25" y="53"/>
                        <a:pt x="25" y="53"/>
                      </a:cubicBezTo>
                      <a:cubicBezTo>
                        <a:pt x="26" y="53"/>
                        <a:pt x="28" y="53"/>
                        <a:pt x="30" y="53"/>
                      </a:cubicBezTo>
                      <a:cubicBezTo>
                        <a:pt x="33" y="61"/>
                        <a:pt x="33" y="61"/>
                        <a:pt x="33" y="61"/>
                      </a:cubicBezTo>
                      <a:cubicBezTo>
                        <a:pt x="43" y="58"/>
                        <a:pt x="43" y="58"/>
                        <a:pt x="43" y="58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44" y="49"/>
                        <a:pt x="45" y="48"/>
                        <a:pt x="46" y="47"/>
                      </a:cubicBezTo>
                      <a:cubicBezTo>
                        <a:pt x="54" y="50"/>
                        <a:pt x="54" y="50"/>
                        <a:pt x="54" y="50"/>
                      </a:cubicBezTo>
                      <a:cubicBezTo>
                        <a:pt x="59" y="41"/>
                        <a:pt x="59" y="41"/>
                        <a:pt x="59" y="41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3" y="34"/>
                        <a:pt x="53" y="33"/>
                        <a:pt x="53" y="31"/>
                      </a:cubicBezTo>
                      <a:lnTo>
                        <a:pt x="61" y="28"/>
                      </a:lnTo>
                      <a:close/>
                      <a:moveTo>
                        <a:pt x="28" y="26"/>
                      </a:moveTo>
                      <a:cubicBezTo>
                        <a:pt x="25" y="27"/>
                        <a:pt x="24" y="30"/>
                        <a:pt x="26" y="33"/>
                      </a:cubicBezTo>
                      <a:cubicBezTo>
                        <a:pt x="27" y="35"/>
                        <a:pt x="30" y="36"/>
                        <a:pt x="33" y="35"/>
                      </a:cubicBezTo>
                      <a:cubicBezTo>
                        <a:pt x="35" y="34"/>
                        <a:pt x="36" y="31"/>
                        <a:pt x="35" y="28"/>
                      </a:cubicBezTo>
                      <a:cubicBezTo>
                        <a:pt x="34" y="26"/>
                        <a:pt x="31" y="25"/>
                        <a:pt x="28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7576" tIns="48788" rIns="97576" bIns="4878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" name="Gear Icon"/>
                <p:cNvSpPr>
                  <a:spLocks noChangeAspect="1" noEditPoints="1"/>
                </p:cNvSpPr>
                <p:nvPr/>
              </p:nvSpPr>
              <p:spPr bwMode="black">
                <a:xfrm>
                  <a:off x="3558276" y="4304338"/>
                  <a:ext cx="1643581" cy="1642360"/>
                </a:xfrm>
                <a:custGeom>
                  <a:avLst/>
                  <a:gdLst>
                    <a:gd name="T0" fmla="*/ 37 w 61"/>
                    <a:gd name="T1" fmla="*/ 43 h 61"/>
                    <a:gd name="T2" fmla="*/ 18 w 61"/>
                    <a:gd name="T3" fmla="*/ 37 h 61"/>
                    <a:gd name="T4" fmla="*/ 24 w 61"/>
                    <a:gd name="T5" fmla="*/ 18 h 61"/>
                    <a:gd name="T6" fmla="*/ 43 w 61"/>
                    <a:gd name="T7" fmla="*/ 24 h 61"/>
                    <a:gd name="T8" fmla="*/ 37 w 61"/>
                    <a:gd name="T9" fmla="*/ 43 h 61"/>
                    <a:gd name="T10" fmla="*/ 61 w 61"/>
                    <a:gd name="T11" fmla="*/ 28 h 61"/>
                    <a:gd name="T12" fmla="*/ 58 w 61"/>
                    <a:gd name="T13" fmla="*/ 18 h 61"/>
                    <a:gd name="T14" fmla="*/ 50 w 61"/>
                    <a:gd name="T15" fmla="*/ 19 h 61"/>
                    <a:gd name="T16" fmla="*/ 47 w 61"/>
                    <a:gd name="T17" fmla="*/ 15 h 61"/>
                    <a:gd name="T18" fmla="*/ 50 w 61"/>
                    <a:gd name="T19" fmla="*/ 7 h 61"/>
                    <a:gd name="T20" fmla="*/ 41 w 61"/>
                    <a:gd name="T21" fmla="*/ 2 h 61"/>
                    <a:gd name="T22" fmla="*/ 36 w 61"/>
                    <a:gd name="T23" fmla="*/ 9 h 61"/>
                    <a:gd name="T24" fmla="*/ 30 w 61"/>
                    <a:gd name="T25" fmla="*/ 8 h 61"/>
                    <a:gd name="T26" fmla="*/ 27 w 61"/>
                    <a:gd name="T27" fmla="*/ 0 h 61"/>
                    <a:gd name="T28" fmla="*/ 17 w 61"/>
                    <a:gd name="T29" fmla="*/ 3 h 61"/>
                    <a:gd name="T30" fmla="*/ 18 w 61"/>
                    <a:gd name="T31" fmla="*/ 11 h 61"/>
                    <a:gd name="T32" fmla="*/ 15 w 61"/>
                    <a:gd name="T33" fmla="*/ 14 h 61"/>
                    <a:gd name="T34" fmla="*/ 7 w 61"/>
                    <a:gd name="T35" fmla="*/ 11 h 61"/>
                    <a:gd name="T36" fmla="*/ 2 w 61"/>
                    <a:gd name="T37" fmla="*/ 20 h 61"/>
                    <a:gd name="T38" fmla="*/ 8 w 61"/>
                    <a:gd name="T39" fmla="*/ 25 h 61"/>
                    <a:gd name="T40" fmla="*/ 7 w 61"/>
                    <a:gd name="T41" fmla="*/ 30 h 61"/>
                    <a:gd name="T42" fmla="*/ 0 w 61"/>
                    <a:gd name="T43" fmla="*/ 33 h 61"/>
                    <a:gd name="T44" fmla="*/ 2 w 61"/>
                    <a:gd name="T45" fmla="*/ 43 h 61"/>
                    <a:gd name="T46" fmla="*/ 11 w 61"/>
                    <a:gd name="T47" fmla="*/ 42 h 61"/>
                    <a:gd name="T48" fmla="*/ 14 w 61"/>
                    <a:gd name="T49" fmla="*/ 47 h 61"/>
                    <a:gd name="T50" fmla="*/ 11 w 61"/>
                    <a:gd name="T51" fmla="*/ 54 h 61"/>
                    <a:gd name="T52" fmla="*/ 20 w 61"/>
                    <a:gd name="T53" fmla="*/ 59 h 61"/>
                    <a:gd name="T54" fmla="*/ 25 w 61"/>
                    <a:gd name="T55" fmla="*/ 53 h 61"/>
                    <a:gd name="T56" fmla="*/ 30 w 61"/>
                    <a:gd name="T57" fmla="*/ 53 h 61"/>
                    <a:gd name="T58" fmla="*/ 33 w 61"/>
                    <a:gd name="T59" fmla="*/ 61 h 61"/>
                    <a:gd name="T60" fmla="*/ 43 w 61"/>
                    <a:gd name="T61" fmla="*/ 58 h 61"/>
                    <a:gd name="T62" fmla="*/ 42 w 61"/>
                    <a:gd name="T63" fmla="*/ 50 h 61"/>
                    <a:gd name="T64" fmla="*/ 46 w 61"/>
                    <a:gd name="T65" fmla="*/ 47 h 61"/>
                    <a:gd name="T66" fmla="*/ 54 w 61"/>
                    <a:gd name="T67" fmla="*/ 50 h 61"/>
                    <a:gd name="T68" fmla="*/ 59 w 61"/>
                    <a:gd name="T69" fmla="*/ 41 h 61"/>
                    <a:gd name="T70" fmla="*/ 52 w 61"/>
                    <a:gd name="T71" fmla="*/ 36 h 61"/>
                    <a:gd name="T72" fmla="*/ 53 w 61"/>
                    <a:gd name="T73" fmla="*/ 31 h 61"/>
                    <a:gd name="T74" fmla="*/ 61 w 61"/>
                    <a:gd name="T75" fmla="*/ 28 h 61"/>
                    <a:gd name="T76" fmla="*/ 28 w 61"/>
                    <a:gd name="T77" fmla="*/ 26 h 61"/>
                    <a:gd name="T78" fmla="*/ 26 w 61"/>
                    <a:gd name="T79" fmla="*/ 33 h 61"/>
                    <a:gd name="T80" fmla="*/ 33 w 61"/>
                    <a:gd name="T81" fmla="*/ 35 h 61"/>
                    <a:gd name="T82" fmla="*/ 35 w 61"/>
                    <a:gd name="T83" fmla="*/ 28 h 61"/>
                    <a:gd name="T84" fmla="*/ 28 w 61"/>
                    <a:gd name="T85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" h="61">
                      <a:moveTo>
                        <a:pt x="37" y="43"/>
                      </a:moveTo>
                      <a:cubicBezTo>
                        <a:pt x="30" y="47"/>
                        <a:pt x="21" y="44"/>
                        <a:pt x="18" y="37"/>
                      </a:cubicBezTo>
                      <a:cubicBezTo>
                        <a:pt x="14" y="30"/>
                        <a:pt x="17" y="21"/>
                        <a:pt x="24" y="18"/>
                      </a:cubicBezTo>
                      <a:cubicBezTo>
                        <a:pt x="31" y="14"/>
                        <a:pt x="39" y="17"/>
                        <a:pt x="43" y="24"/>
                      </a:cubicBezTo>
                      <a:cubicBezTo>
                        <a:pt x="47" y="31"/>
                        <a:pt x="44" y="40"/>
                        <a:pt x="37" y="43"/>
                      </a:cubicBezTo>
                      <a:moveTo>
                        <a:pt x="61" y="28"/>
                      </a:move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49" y="17"/>
                        <a:pt x="48" y="16"/>
                        <a:pt x="47" y="15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4" y="8"/>
                        <a:pt x="32" y="8"/>
                        <a:pt x="30" y="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2"/>
                        <a:pt x="16" y="13"/>
                        <a:pt x="15" y="14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7"/>
                        <a:pt x="7" y="28"/>
                        <a:pt x="7" y="3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2" y="44"/>
                        <a:pt x="13" y="45"/>
                        <a:pt x="14" y="47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5" y="53"/>
                        <a:pt x="25" y="53"/>
                        <a:pt x="25" y="53"/>
                      </a:cubicBezTo>
                      <a:cubicBezTo>
                        <a:pt x="26" y="53"/>
                        <a:pt x="28" y="53"/>
                        <a:pt x="30" y="53"/>
                      </a:cubicBezTo>
                      <a:cubicBezTo>
                        <a:pt x="33" y="61"/>
                        <a:pt x="33" y="61"/>
                        <a:pt x="33" y="61"/>
                      </a:cubicBezTo>
                      <a:cubicBezTo>
                        <a:pt x="43" y="58"/>
                        <a:pt x="43" y="58"/>
                        <a:pt x="43" y="58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44" y="49"/>
                        <a:pt x="45" y="48"/>
                        <a:pt x="46" y="47"/>
                      </a:cubicBezTo>
                      <a:cubicBezTo>
                        <a:pt x="54" y="50"/>
                        <a:pt x="54" y="50"/>
                        <a:pt x="54" y="50"/>
                      </a:cubicBezTo>
                      <a:cubicBezTo>
                        <a:pt x="59" y="41"/>
                        <a:pt x="59" y="41"/>
                        <a:pt x="59" y="41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3" y="34"/>
                        <a:pt x="53" y="33"/>
                        <a:pt x="53" y="31"/>
                      </a:cubicBezTo>
                      <a:lnTo>
                        <a:pt x="61" y="28"/>
                      </a:lnTo>
                      <a:close/>
                      <a:moveTo>
                        <a:pt x="28" y="26"/>
                      </a:moveTo>
                      <a:cubicBezTo>
                        <a:pt x="25" y="27"/>
                        <a:pt x="24" y="30"/>
                        <a:pt x="26" y="33"/>
                      </a:cubicBezTo>
                      <a:cubicBezTo>
                        <a:pt x="27" y="35"/>
                        <a:pt x="30" y="36"/>
                        <a:pt x="33" y="35"/>
                      </a:cubicBezTo>
                      <a:cubicBezTo>
                        <a:pt x="35" y="34"/>
                        <a:pt x="36" y="31"/>
                        <a:pt x="35" y="28"/>
                      </a:cubicBezTo>
                      <a:cubicBezTo>
                        <a:pt x="34" y="26"/>
                        <a:pt x="31" y="25"/>
                        <a:pt x="28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7576" tIns="48788" rIns="97576" bIns="4878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sp>
          <p:nvSpPr>
            <p:cNvPr id="16" name="TextBox 15"/>
            <p:cNvSpPr txBox="1"/>
            <p:nvPr/>
          </p:nvSpPr>
          <p:spPr>
            <a:xfrm>
              <a:off x="8530557" y="2865328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*.</a:t>
              </a:r>
              <a:r>
                <a:rPr lang="en-US" sz="1200" dirty="0" err="1" smtClean="0"/>
                <a:t>wim</a:t>
              </a:r>
              <a:endParaRPr lang="en-US" sz="1200" dirty="0"/>
            </a:p>
          </p:txBody>
        </p:sp>
        <p:grpSp>
          <p:nvGrpSpPr>
            <p:cNvPr id="46" name="Galileo Folder"/>
            <p:cNvGrpSpPr/>
            <p:nvPr/>
          </p:nvGrpSpPr>
          <p:grpSpPr>
            <a:xfrm>
              <a:off x="7770588" y="1831400"/>
              <a:ext cx="2374514" cy="276999"/>
              <a:chOff x="7770588" y="1831400"/>
              <a:chExt cx="2374514" cy="276999"/>
            </a:xfrm>
          </p:grpSpPr>
          <p:sp>
            <p:nvSpPr>
              <p:cNvPr id="6" name="Folder Icon"/>
              <p:cNvSpPr/>
              <p:nvPr/>
            </p:nvSpPr>
            <p:spPr>
              <a:xfrm>
                <a:off x="7770588" y="1843482"/>
                <a:ext cx="321790" cy="252835"/>
              </a:xfrm>
              <a:custGeom>
                <a:avLst/>
                <a:gdLst>
                  <a:gd name="connsiteX0" fmla="*/ 99062 w 1386840"/>
                  <a:gd name="connsiteY0" fmla="*/ 0 h 1089660"/>
                  <a:gd name="connsiteX1" fmla="*/ 495298 w 1386840"/>
                  <a:gd name="connsiteY1" fmla="*/ 0 h 1089660"/>
                  <a:gd name="connsiteX2" fmla="*/ 594360 w 1386840"/>
                  <a:gd name="connsiteY2" fmla="*/ 99062 h 1089660"/>
                  <a:gd name="connsiteX3" fmla="*/ 594360 w 1386840"/>
                  <a:gd name="connsiteY3" fmla="*/ 160020 h 1089660"/>
                  <a:gd name="connsiteX4" fmla="*/ 1231897 w 1386840"/>
                  <a:gd name="connsiteY4" fmla="*/ 160020 h 1089660"/>
                  <a:gd name="connsiteX5" fmla="*/ 1386840 w 1386840"/>
                  <a:gd name="connsiteY5" fmla="*/ 314963 h 1089660"/>
                  <a:gd name="connsiteX6" fmla="*/ 1386840 w 1386840"/>
                  <a:gd name="connsiteY6" fmla="*/ 934717 h 1089660"/>
                  <a:gd name="connsiteX7" fmla="*/ 1231897 w 1386840"/>
                  <a:gd name="connsiteY7" fmla="*/ 1089660 h 1089660"/>
                  <a:gd name="connsiteX8" fmla="*/ 154943 w 1386840"/>
                  <a:gd name="connsiteY8" fmla="*/ 1089660 h 1089660"/>
                  <a:gd name="connsiteX9" fmla="*/ 0 w 1386840"/>
                  <a:gd name="connsiteY9" fmla="*/ 934717 h 1089660"/>
                  <a:gd name="connsiteX10" fmla="*/ 0 w 1386840"/>
                  <a:gd name="connsiteY10" fmla="*/ 525778 h 1089660"/>
                  <a:gd name="connsiteX11" fmla="*/ 0 w 1386840"/>
                  <a:gd name="connsiteY11" fmla="*/ 314963 h 1089660"/>
                  <a:gd name="connsiteX12" fmla="*/ 0 w 1386840"/>
                  <a:gd name="connsiteY12" fmla="*/ 99062 h 1089660"/>
                  <a:gd name="connsiteX13" fmla="*/ 99062 w 1386840"/>
                  <a:gd name="connsiteY13" fmla="*/ 0 h 108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6840" h="1089660">
                    <a:moveTo>
                      <a:pt x="99062" y="0"/>
                    </a:moveTo>
                    <a:lnTo>
                      <a:pt x="495298" y="0"/>
                    </a:lnTo>
                    <a:cubicBezTo>
                      <a:pt x="550008" y="0"/>
                      <a:pt x="594360" y="44352"/>
                      <a:pt x="594360" y="99062"/>
                    </a:cubicBezTo>
                    <a:lnTo>
                      <a:pt x="594360" y="160020"/>
                    </a:lnTo>
                    <a:lnTo>
                      <a:pt x="1231897" y="160020"/>
                    </a:lnTo>
                    <a:cubicBezTo>
                      <a:pt x="1317470" y="160020"/>
                      <a:pt x="1386840" y="229390"/>
                      <a:pt x="1386840" y="314963"/>
                    </a:cubicBezTo>
                    <a:lnTo>
                      <a:pt x="1386840" y="934717"/>
                    </a:lnTo>
                    <a:cubicBezTo>
                      <a:pt x="1386840" y="1020290"/>
                      <a:pt x="1317470" y="1089660"/>
                      <a:pt x="1231897" y="1089660"/>
                    </a:cubicBezTo>
                    <a:lnTo>
                      <a:pt x="154943" y="1089660"/>
                    </a:lnTo>
                    <a:cubicBezTo>
                      <a:pt x="69370" y="1089660"/>
                      <a:pt x="0" y="1020290"/>
                      <a:pt x="0" y="934717"/>
                    </a:cubicBezTo>
                    <a:lnTo>
                      <a:pt x="0" y="525778"/>
                    </a:lnTo>
                    <a:lnTo>
                      <a:pt x="0" y="314963"/>
                    </a:lnTo>
                    <a:lnTo>
                      <a:pt x="0" y="99062"/>
                    </a:lnTo>
                    <a:cubicBezTo>
                      <a:pt x="0" y="44352"/>
                      <a:pt x="44352" y="0"/>
                      <a:pt x="99062" y="0"/>
                    </a:cubicBezTo>
                    <a:close/>
                  </a:path>
                </a:pathLst>
              </a:cu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:\Galileo"/>
              <p:cNvSpPr txBox="1"/>
              <p:nvPr/>
            </p:nvSpPr>
            <p:spPr>
              <a:xfrm>
                <a:off x="8195277" y="1831400"/>
                <a:ext cx="19498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C:\Galileo</a:t>
                </a:r>
                <a:endParaRPr lang="en-US" sz="1200" dirty="0"/>
              </a:p>
            </p:txBody>
          </p:sp>
        </p:grpSp>
      </p:grpSp>
      <p:sp>
        <p:nvSpPr>
          <p:cNvPr id="37" name="D:\"/>
          <p:cNvSpPr txBox="1"/>
          <p:nvPr/>
        </p:nvSpPr>
        <p:spPr>
          <a:xfrm>
            <a:off x="8195277" y="3470833"/>
            <a:ext cx="194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D:\</a:t>
            </a:r>
            <a:endParaRPr lang="en-US" sz="1200" dirty="0"/>
          </a:p>
        </p:txBody>
      </p:sp>
      <p:sp>
        <p:nvSpPr>
          <p:cNvPr id="4" name="Apply Arrow"/>
          <p:cNvSpPr/>
          <p:nvPr/>
        </p:nvSpPr>
        <p:spPr>
          <a:xfrm>
            <a:off x="9429627" y="3042254"/>
            <a:ext cx="484632" cy="9784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305300" y="3977438"/>
            <a:ext cx="2537460" cy="1200329"/>
            <a:chOff x="3749040" y="4411778"/>
            <a:chExt cx="2537460" cy="1200329"/>
          </a:xfrm>
        </p:grpSpPr>
        <p:sp>
          <p:nvSpPr>
            <p:cNvPr id="44" name="Remember Curly"/>
            <p:cNvSpPr/>
            <p:nvPr/>
          </p:nvSpPr>
          <p:spPr>
            <a:xfrm>
              <a:off x="3749040" y="4544530"/>
              <a:ext cx="315390" cy="931240"/>
            </a:xfrm>
            <a:prstGeom prst="rightBrac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30040" y="4411778"/>
              <a:ext cx="21564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Remember these values.  You’ll use them to connect to your Galileo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5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-1.1821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41" grpId="0" animBg="1"/>
      <p:bldP spid="45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Windows Boot Image for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Power Cable"/>
          <p:cNvGrpSpPr>
            <a:grpSpLocks noChangeAspect="1"/>
          </p:cNvGrpSpPr>
          <p:nvPr/>
        </p:nvGrpSpPr>
        <p:grpSpPr>
          <a:xfrm rot="16200000">
            <a:off x="8393412" y="5589535"/>
            <a:ext cx="1653354" cy="321981"/>
            <a:chOff x="1960313" y="2897188"/>
            <a:chExt cx="2486275" cy="484188"/>
          </a:xfrm>
        </p:grpSpPr>
        <p:sp>
          <p:nvSpPr>
            <p:cNvPr id="103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4" name="Cable"/>
            <p:cNvSpPr>
              <a:spLocks/>
            </p:cNvSpPr>
            <p:nvPr/>
          </p:nvSpPr>
          <p:spPr bwMode="auto">
            <a:xfrm>
              <a:off x="1960313" y="3051178"/>
              <a:ext cx="713038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14" name="Ethernet Cable Male End"/>
          <p:cNvGrpSpPr/>
          <p:nvPr/>
        </p:nvGrpSpPr>
        <p:grpSpPr>
          <a:xfrm rot="10800000">
            <a:off x="3875678" y="3857230"/>
            <a:ext cx="3160156" cy="456858"/>
            <a:chOff x="-27279270" y="1"/>
            <a:chExt cx="44356226" cy="6412494"/>
          </a:xfrm>
        </p:grpSpPr>
        <p:sp>
          <p:nvSpPr>
            <p:cNvPr id="1015" name="Cable"/>
            <p:cNvSpPr>
              <a:spLocks/>
            </p:cNvSpPr>
            <p:nvPr/>
          </p:nvSpPr>
          <p:spPr bwMode="auto">
            <a:xfrm>
              <a:off x="-27279270" y="1847429"/>
              <a:ext cx="26814247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6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7" name="Ethernet Cable Male End"/>
          <p:cNvGrpSpPr/>
          <p:nvPr/>
        </p:nvGrpSpPr>
        <p:grpSpPr>
          <a:xfrm>
            <a:off x="6009359" y="3857230"/>
            <a:ext cx="1940659" cy="456858"/>
            <a:chOff x="-10162304" y="1"/>
            <a:chExt cx="27239260" cy="6412494"/>
          </a:xfrm>
        </p:grpSpPr>
        <p:sp>
          <p:nvSpPr>
            <p:cNvPr id="100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</a:t>
            </a:r>
            <a:r>
              <a:rPr lang="en-US" dirty="0" err="1" smtClean="0"/>
              <a:t>galileo</a:t>
            </a:r>
            <a:r>
              <a:rPr lang="en-US" dirty="0" smtClean="0"/>
              <a:t> to windows…</a:t>
            </a:r>
            <a:endParaRPr lang="en-US" dirty="0"/>
          </a:p>
        </p:txBody>
      </p:sp>
      <p:grpSp>
        <p:nvGrpSpPr>
          <p:cNvPr id="7" name="Galileo from Fritzing"/>
          <p:cNvGrpSpPr>
            <a:grpSpLocks noChangeAspect="1"/>
          </p:cNvGrpSpPr>
          <p:nvPr/>
        </p:nvGrpSpPr>
        <p:grpSpPr bwMode="auto">
          <a:xfrm rot="16200000">
            <a:off x="7545887" y="2235085"/>
            <a:ext cx="3048731" cy="2078120"/>
            <a:chOff x="2603" y="1317"/>
            <a:chExt cx="2472" cy="1685"/>
          </a:xfrm>
        </p:grpSpPr>
        <p:grpSp>
          <p:nvGrpSpPr>
            <p:cNvPr id="8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792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592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392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92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2" name="Group 1021"/>
          <p:cNvGrpSpPr/>
          <p:nvPr/>
        </p:nvGrpSpPr>
        <p:grpSpPr>
          <a:xfrm rot="16200000">
            <a:off x="9438224" y="4973825"/>
            <a:ext cx="397055" cy="283250"/>
            <a:chOff x="6848672" y="5188716"/>
            <a:chExt cx="3177377" cy="2266665"/>
          </a:xfrm>
        </p:grpSpPr>
        <p:sp>
          <p:nvSpPr>
            <p:cNvPr id="1023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6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002" name="Group 1001"/>
          <p:cNvGrpSpPr/>
          <p:nvPr/>
        </p:nvGrpSpPr>
        <p:grpSpPr>
          <a:xfrm>
            <a:off x="9470461" y="4300994"/>
            <a:ext cx="320659" cy="314493"/>
            <a:chOff x="8515163" y="5031141"/>
            <a:chExt cx="412750" cy="404813"/>
          </a:xfrm>
        </p:grpSpPr>
        <p:sp>
          <p:nvSpPr>
            <p:cNvPr id="993" name="Freeform 1538"/>
            <p:cNvSpPr>
              <a:spLocks/>
            </p:cNvSpPr>
            <p:nvPr/>
          </p:nvSpPr>
          <p:spPr bwMode="auto">
            <a:xfrm rot="16200000">
              <a:off x="8550088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9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9"/>
                    <a:pt x="53" y="44"/>
                  </a:cubicBezTo>
                  <a:lnTo>
                    <a:pt x="53" y="8"/>
                  </a:lnTo>
                  <a:cubicBezTo>
                    <a:pt x="53" y="4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1539"/>
            <p:cNvSpPr>
              <a:spLocks/>
            </p:cNvSpPr>
            <p:nvPr/>
          </p:nvSpPr>
          <p:spPr bwMode="auto">
            <a:xfrm rot="16200000">
              <a:off x="8589775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5" name="Freeform 1540"/>
            <p:cNvSpPr>
              <a:spLocks/>
            </p:cNvSpPr>
            <p:nvPr/>
          </p:nvSpPr>
          <p:spPr bwMode="auto">
            <a:xfrm rot="16200000">
              <a:off x="8626288" y="5154966"/>
              <a:ext cx="25400" cy="19050"/>
            </a:xfrm>
            <a:custGeom>
              <a:avLst/>
              <a:gdLst>
                <a:gd name="T0" fmla="*/ 0 w 69"/>
                <a:gd name="T1" fmla="*/ 45 h 53"/>
                <a:gd name="T2" fmla="*/ 8 w 69"/>
                <a:gd name="T3" fmla="*/ 53 h 53"/>
                <a:gd name="T4" fmla="*/ 61 w 69"/>
                <a:gd name="T5" fmla="*/ 53 h 53"/>
                <a:gd name="T6" fmla="*/ 69 w 69"/>
                <a:gd name="T7" fmla="*/ 45 h 53"/>
                <a:gd name="T8" fmla="*/ 69 w 69"/>
                <a:gd name="T9" fmla="*/ 9 h 53"/>
                <a:gd name="T10" fmla="*/ 61 w 69"/>
                <a:gd name="T11" fmla="*/ 0 h 53"/>
                <a:gd name="T12" fmla="*/ 8 w 69"/>
                <a:gd name="T13" fmla="*/ 0 h 53"/>
                <a:gd name="T14" fmla="*/ 0 w 69"/>
                <a:gd name="T15" fmla="*/ 9 h 53"/>
                <a:gd name="T16" fmla="*/ 0 w 69"/>
                <a:gd name="T1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3">
                  <a:moveTo>
                    <a:pt x="0" y="45"/>
                  </a:moveTo>
                  <a:cubicBezTo>
                    <a:pt x="0" y="49"/>
                    <a:pt x="4" y="53"/>
                    <a:pt x="8" y="53"/>
                  </a:cubicBezTo>
                  <a:lnTo>
                    <a:pt x="61" y="53"/>
                  </a:lnTo>
                  <a:cubicBezTo>
                    <a:pt x="65" y="53"/>
                    <a:pt x="69" y="49"/>
                    <a:pt x="69" y="45"/>
                  </a:cubicBezTo>
                  <a:lnTo>
                    <a:pt x="69" y="9"/>
                  </a:lnTo>
                  <a:cubicBezTo>
                    <a:pt x="69" y="4"/>
                    <a:pt x="65" y="0"/>
                    <a:pt x="61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6" name="Freeform 1541"/>
            <p:cNvSpPr>
              <a:spLocks/>
            </p:cNvSpPr>
            <p:nvPr/>
          </p:nvSpPr>
          <p:spPr bwMode="auto">
            <a:xfrm rot="16200000">
              <a:off x="8671531" y="5149410"/>
              <a:ext cx="19050" cy="20638"/>
            </a:xfrm>
            <a:custGeom>
              <a:avLst/>
              <a:gdLst>
                <a:gd name="T0" fmla="*/ 0 w 53"/>
                <a:gd name="T1" fmla="*/ 44 h 53"/>
                <a:gd name="T2" fmla="*/ 9 w 53"/>
                <a:gd name="T3" fmla="*/ 53 h 53"/>
                <a:gd name="T4" fmla="*/ 44 w 53"/>
                <a:gd name="T5" fmla="*/ 53 h 53"/>
                <a:gd name="T6" fmla="*/ 53 w 53"/>
                <a:gd name="T7" fmla="*/ 44 h 53"/>
                <a:gd name="T8" fmla="*/ 53 w 53"/>
                <a:gd name="T9" fmla="*/ 9 h 53"/>
                <a:gd name="T10" fmla="*/ 44 w 53"/>
                <a:gd name="T11" fmla="*/ 0 h 53"/>
                <a:gd name="T12" fmla="*/ 9 w 53"/>
                <a:gd name="T13" fmla="*/ 0 h 53"/>
                <a:gd name="T14" fmla="*/ 0 w 53"/>
                <a:gd name="T15" fmla="*/ 9 h 53"/>
                <a:gd name="T16" fmla="*/ 0 w 53"/>
                <a:gd name="T1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0" y="44"/>
                  </a:moveTo>
                  <a:cubicBezTo>
                    <a:pt x="0" y="49"/>
                    <a:pt x="4" y="53"/>
                    <a:pt x="9" y="53"/>
                  </a:cubicBezTo>
                  <a:lnTo>
                    <a:pt x="44" y="53"/>
                  </a:lnTo>
                  <a:cubicBezTo>
                    <a:pt x="49" y="53"/>
                    <a:pt x="53" y="49"/>
                    <a:pt x="53" y="44"/>
                  </a:cubicBezTo>
                  <a:lnTo>
                    <a:pt x="53" y="9"/>
                  </a:lnTo>
                  <a:cubicBezTo>
                    <a:pt x="53" y="4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1542"/>
            <p:cNvSpPr>
              <a:spLocks/>
            </p:cNvSpPr>
            <p:nvPr/>
          </p:nvSpPr>
          <p:spPr bwMode="auto">
            <a:xfrm rot="16200000">
              <a:off x="8747731" y="5150998"/>
              <a:ext cx="19050" cy="17463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8" name="Freeform 1543"/>
            <p:cNvSpPr>
              <a:spLocks/>
            </p:cNvSpPr>
            <p:nvPr/>
          </p:nvSpPr>
          <p:spPr bwMode="auto">
            <a:xfrm rot="16200000">
              <a:off x="8826313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544"/>
            <p:cNvSpPr>
              <a:spLocks/>
            </p:cNvSpPr>
            <p:nvPr/>
          </p:nvSpPr>
          <p:spPr bwMode="auto">
            <a:xfrm rot="16200000">
              <a:off x="8787419" y="5141473"/>
              <a:ext cx="17463" cy="19050"/>
            </a:xfrm>
            <a:custGeom>
              <a:avLst/>
              <a:gdLst>
                <a:gd name="T0" fmla="*/ 0 w 52"/>
                <a:gd name="T1" fmla="*/ 44 h 52"/>
                <a:gd name="T2" fmla="*/ 8 w 52"/>
                <a:gd name="T3" fmla="*/ 52 h 52"/>
                <a:gd name="T4" fmla="*/ 44 w 52"/>
                <a:gd name="T5" fmla="*/ 52 h 52"/>
                <a:gd name="T6" fmla="*/ 52 w 52"/>
                <a:gd name="T7" fmla="*/ 44 h 52"/>
                <a:gd name="T8" fmla="*/ 52 w 52"/>
                <a:gd name="T9" fmla="*/ 8 h 52"/>
                <a:gd name="T10" fmla="*/ 44 w 52"/>
                <a:gd name="T11" fmla="*/ 0 h 52"/>
                <a:gd name="T12" fmla="*/ 8 w 52"/>
                <a:gd name="T13" fmla="*/ 0 h 52"/>
                <a:gd name="T14" fmla="*/ 0 w 52"/>
                <a:gd name="T15" fmla="*/ 8 h 52"/>
                <a:gd name="T16" fmla="*/ 0 w 52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0" y="44"/>
                  </a:moveTo>
                  <a:cubicBezTo>
                    <a:pt x="0" y="48"/>
                    <a:pt x="4" y="52"/>
                    <a:pt x="8" y="52"/>
                  </a:cubicBezTo>
                  <a:lnTo>
                    <a:pt x="44" y="52"/>
                  </a:lnTo>
                  <a:cubicBezTo>
                    <a:pt x="48" y="52"/>
                    <a:pt x="52" y="48"/>
                    <a:pt x="52" y="44"/>
                  </a:cubicBezTo>
                  <a:lnTo>
                    <a:pt x="52" y="8"/>
                  </a:lnTo>
                  <a:cubicBezTo>
                    <a:pt x="52" y="3"/>
                    <a:pt x="48" y="0"/>
                    <a:pt x="44" y="0"/>
                  </a:cubicBezTo>
                  <a:lnTo>
                    <a:pt x="8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545"/>
            <p:cNvSpPr>
              <a:spLocks/>
            </p:cNvSpPr>
            <p:nvPr/>
          </p:nvSpPr>
          <p:spPr bwMode="auto">
            <a:xfrm rot="16200000">
              <a:off x="8708838" y="5154966"/>
              <a:ext cx="25400" cy="19050"/>
            </a:xfrm>
            <a:custGeom>
              <a:avLst/>
              <a:gdLst>
                <a:gd name="T0" fmla="*/ 0 w 69"/>
                <a:gd name="T1" fmla="*/ 44 h 53"/>
                <a:gd name="T2" fmla="*/ 8 w 69"/>
                <a:gd name="T3" fmla="*/ 53 h 53"/>
                <a:gd name="T4" fmla="*/ 61 w 69"/>
                <a:gd name="T5" fmla="*/ 53 h 53"/>
                <a:gd name="T6" fmla="*/ 69 w 69"/>
                <a:gd name="T7" fmla="*/ 44 h 53"/>
                <a:gd name="T8" fmla="*/ 69 w 69"/>
                <a:gd name="T9" fmla="*/ 9 h 53"/>
                <a:gd name="T10" fmla="*/ 61 w 69"/>
                <a:gd name="T11" fmla="*/ 0 h 53"/>
                <a:gd name="T12" fmla="*/ 8 w 69"/>
                <a:gd name="T13" fmla="*/ 0 h 53"/>
                <a:gd name="T14" fmla="*/ 0 w 69"/>
                <a:gd name="T15" fmla="*/ 9 h 53"/>
                <a:gd name="T16" fmla="*/ 0 w 69"/>
                <a:gd name="T1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3">
                  <a:moveTo>
                    <a:pt x="0" y="44"/>
                  </a:moveTo>
                  <a:cubicBezTo>
                    <a:pt x="0" y="49"/>
                    <a:pt x="4" y="53"/>
                    <a:pt x="8" y="53"/>
                  </a:cubicBezTo>
                  <a:lnTo>
                    <a:pt x="61" y="53"/>
                  </a:lnTo>
                  <a:cubicBezTo>
                    <a:pt x="65" y="53"/>
                    <a:pt x="69" y="49"/>
                    <a:pt x="69" y="44"/>
                  </a:cubicBezTo>
                  <a:lnTo>
                    <a:pt x="69" y="9"/>
                  </a:lnTo>
                  <a:cubicBezTo>
                    <a:pt x="69" y="4"/>
                    <a:pt x="65" y="0"/>
                    <a:pt x="61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1546"/>
            <p:cNvSpPr>
              <a:spLocks noEditPoints="1"/>
            </p:cNvSpPr>
            <p:nvPr/>
          </p:nvSpPr>
          <p:spPr bwMode="auto">
            <a:xfrm rot="16200000">
              <a:off x="8519131" y="5027173"/>
              <a:ext cx="404813" cy="412750"/>
            </a:xfrm>
            <a:custGeom>
              <a:avLst/>
              <a:gdLst>
                <a:gd name="T0" fmla="*/ 20 w 1124"/>
                <a:gd name="T1" fmla="*/ 0 h 1147"/>
                <a:gd name="T2" fmla="*/ 0 w 1124"/>
                <a:gd name="T3" fmla="*/ 86 h 1147"/>
                <a:gd name="T4" fmla="*/ 121 w 1124"/>
                <a:gd name="T5" fmla="*/ 106 h 1147"/>
                <a:gd name="T6" fmla="*/ 141 w 1124"/>
                <a:gd name="T7" fmla="*/ 924 h 1147"/>
                <a:gd name="T8" fmla="*/ 20 w 1124"/>
                <a:gd name="T9" fmla="*/ 944 h 1147"/>
                <a:gd name="T10" fmla="*/ 0 w 1124"/>
                <a:gd name="T11" fmla="*/ 1127 h 1147"/>
                <a:gd name="T12" fmla="*/ 1104 w 1124"/>
                <a:gd name="T13" fmla="*/ 1147 h 1147"/>
                <a:gd name="T14" fmla="*/ 1124 w 1124"/>
                <a:gd name="T15" fmla="*/ 20 h 1147"/>
                <a:gd name="T16" fmla="*/ 726 w 1124"/>
                <a:gd name="T17" fmla="*/ 106 h 1147"/>
                <a:gd name="T18" fmla="*/ 781 w 1124"/>
                <a:gd name="T19" fmla="*/ 86 h 1147"/>
                <a:gd name="T20" fmla="*/ 801 w 1124"/>
                <a:gd name="T21" fmla="*/ 140 h 1147"/>
                <a:gd name="T22" fmla="*/ 746 w 1124"/>
                <a:gd name="T23" fmla="*/ 160 h 1147"/>
                <a:gd name="T24" fmla="*/ 726 w 1124"/>
                <a:gd name="T25" fmla="*/ 106 h 1147"/>
                <a:gd name="T26" fmla="*/ 746 w 1124"/>
                <a:gd name="T27" fmla="*/ 197 h 1147"/>
                <a:gd name="T28" fmla="*/ 801 w 1124"/>
                <a:gd name="T29" fmla="*/ 217 h 1147"/>
                <a:gd name="T30" fmla="*/ 781 w 1124"/>
                <a:gd name="T31" fmla="*/ 271 h 1147"/>
                <a:gd name="T32" fmla="*/ 726 w 1124"/>
                <a:gd name="T33" fmla="*/ 251 h 1147"/>
                <a:gd name="T34" fmla="*/ 702 w 1124"/>
                <a:gd name="T35" fmla="*/ 328 h 1147"/>
                <a:gd name="T36" fmla="*/ 781 w 1124"/>
                <a:gd name="T37" fmla="*/ 308 h 1147"/>
                <a:gd name="T38" fmla="*/ 801 w 1124"/>
                <a:gd name="T39" fmla="*/ 363 h 1147"/>
                <a:gd name="T40" fmla="*/ 722 w 1124"/>
                <a:gd name="T41" fmla="*/ 383 h 1147"/>
                <a:gd name="T42" fmla="*/ 702 w 1124"/>
                <a:gd name="T43" fmla="*/ 328 h 1147"/>
                <a:gd name="T44" fmla="*/ 801 w 1124"/>
                <a:gd name="T45" fmla="*/ 478 h 1147"/>
                <a:gd name="T46" fmla="*/ 746 w 1124"/>
                <a:gd name="T47" fmla="*/ 498 h 1147"/>
                <a:gd name="T48" fmla="*/ 726 w 1124"/>
                <a:gd name="T49" fmla="*/ 443 h 1147"/>
                <a:gd name="T50" fmla="*/ 781 w 1124"/>
                <a:gd name="T51" fmla="*/ 423 h 1147"/>
                <a:gd name="T52" fmla="*/ 359 w 1124"/>
                <a:gd name="T53" fmla="*/ 1096 h 1147"/>
                <a:gd name="T54" fmla="*/ 286 w 1124"/>
                <a:gd name="T55" fmla="*/ 1116 h 1147"/>
                <a:gd name="T56" fmla="*/ 266 w 1124"/>
                <a:gd name="T57" fmla="*/ 1079 h 1147"/>
                <a:gd name="T58" fmla="*/ 339 w 1124"/>
                <a:gd name="T59" fmla="*/ 1059 h 1147"/>
                <a:gd name="T60" fmla="*/ 359 w 1124"/>
                <a:gd name="T61" fmla="*/ 1096 h 1147"/>
                <a:gd name="T62" fmla="*/ 682 w 1124"/>
                <a:gd name="T63" fmla="*/ 1087 h 1147"/>
                <a:gd name="T64" fmla="*/ 600 w 1124"/>
                <a:gd name="T65" fmla="*/ 1067 h 1147"/>
                <a:gd name="T66" fmla="*/ 620 w 1124"/>
                <a:gd name="T67" fmla="*/ 1030 h 1147"/>
                <a:gd name="T68" fmla="*/ 702 w 1124"/>
                <a:gd name="T69" fmla="*/ 1050 h 1147"/>
                <a:gd name="T70" fmla="*/ 702 w 1124"/>
                <a:gd name="T71" fmla="*/ 591 h 1147"/>
                <a:gd name="T72" fmla="*/ 722 w 1124"/>
                <a:gd name="T73" fmla="*/ 536 h 1147"/>
                <a:gd name="T74" fmla="*/ 801 w 1124"/>
                <a:gd name="T75" fmla="*/ 556 h 1147"/>
                <a:gd name="T76" fmla="*/ 781 w 1124"/>
                <a:gd name="T77" fmla="*/ 611 h 1147"/>
                <a:gd name="T78" fmla="*/ 702 w 1124"/>
                <a:gd name="T79" fmla="*/ 591 h 1147"/>
                <a:gd name="T80" fmla="*/ 801 w 1124"/>
                <a:gd name="T81" fmla="*/ 690 h 1147"/>
                <a:gd name="T82" fmla="*/ 746 w 1124"/>
                <a:gd name="T83" fmla="*/ 709 h 1147"/>
                <a:gd name="T84" fmla="*/ 726 w 1124"/>
                <a:gd name="T85" fmla="*/ 655 h 1147"/>
                <a:gd name="T86" fmla="*/ 781 w 1124"/>
                <a:gd name="T87" fmla="*/ 635 h 1147"/>
                <a:gd name="T88" fmla="*/ 801 w 1124"/>
                <a:gd name="T89" fmla="*/ 907 h 1147"/>
                <a:gd name="T90" fmla="*/ 746 w 1124"/>
                <a:gd name="T91" fmla="*/ 927 h 1147"/>
                <a:gd name="T92" fmla="*/ 726 w 1124"/>
                <a:gd name="T93" fmla="*/ 872 h 1147"/>
                <a:gd name="T94" fmla="*/ 781 w 1124"/>
                <a:gd name="T95" fmla="*/ 852 h 1147"/>
                <a:gd name="T96" fmla="*/ 801 w 1124"/>
                <a:gd name="T97" fmla="*/ 907 h 1147"/>
                <a:gd name="T98" fmla="*/ 807 w 1124"/>
                <a:gd name="T99" fmla="*/ 818 h 1147"/>
                <a:gd name="T100" fmla="*/ 752 w 1124"/>
                <a:gd name="T101" fmla="*/ 798 h 1147"/>
                <a:gd name="T102" fmla="*/ 772 w 1124"/>
                <a:gd name="T103" fmla="*/ 743 h 1147"/>
                <a:gd name="T104" fmla="*/ 827 w 1124"/>
                <a:gd name="T105" fmla="*/ 763 h 1147"/>
                <a:gd name="T106" fmla="*/ 1060 w 1124"/>
                <a:gd name="T107" fmla="*/ 1067 h 1147"/>
                <a:gd name="T108" fmla="*/ 868 w 1124"/>
                <a:gd name="T109" fmla="*/ 1087 h 1147"/>
                <a:gd name="T110" fmla="*/ 848 w 1124"/>
                <a:gd name="T111" fmla="*/ 919 h 1147"/>
                <a:gd name="T112" fmla="*/ 1040 w 1124"/>
                <a:gd name="T113" fmla="*/ 899 h 1147"/>
                <a:gd name="T114" fmla="*/ 1060 w 1124"/>
                <a:gd name="T115" fmla="*/ 1067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4" h="1147">
                  <a:moveTo>
                    <a:pt x="1104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6"/>
                  </a:lnTo>
                  <a:cubicBezTo>
                    <a:pt x="0" y="97"/>
                    <a:pt x="9" y="106"/>
                    <a:pt x="20" y="106"/>
                  </a:cubicBezTo>
                  <a:lnTo>
                    <a:pt x="121" y="106"/>
                  </a:lnTo>
                  <a:cubicBezTo>
                    <a:pt x="132" y="106"/>
                    <a:pt x="141" y="115"/>
                    <a:pt x="141" y="126"/>
                  </a:cubicBezTo>
                  <a:lnTo>
                    <a:pt x="141" y="924"/>
                  </a:lnTo>
                  <a:cubicBezTo>
                    <a:pt x="141" y="935"/>
                    <a:pt x="132" y="944"/>
                    <a:pt x="121" y="944"/>
                  </a:cubicBezTo>
                  <a:lnTo>
                    <a:pt x="20" y="944"/>
                  </a:lnTo>
                  <a:cubicBezTo>
                    <a:pt x="9" y="944"/>
                    <a:pt x="0" y="953"/>
                    <a:pt x="0" y="964"/>
                  </a:cubicBezTo>
                  <a:lnTo>
                    <a:pt x="0" y="1127"/>
                  </a:lnTo>
                  <a:cubicBezTo>
                    <a:pt x="0" y="1138"/>
                    <a:pt x="9" y="1147"/>
                    <a:pt x="20" y="1147"/>
                  </a:cubicBezTo>
                  <a:lnTo>
                    <a:pt x="1104" y="1147"/>
                  </a:lnTo>
                  <a:cubicBezTo>
                    <a:pt x="1115" y="1147"/>
                    <a:pt x="1124" y="1138"/>
                    <a:pt x="1124" y="1127"/>
                  </a:cubicBezTo>
                  <a:lnTo>
                    <a:pt x="1124" y="20"/>
                  </a:lnTo>
                  <a:cubicBezTo>
                    <a:pt x="1124" y="9"/>
                    <a:pt x="1115" y="0"/>
                    <a:pt x="1104" y="0"/>
                  </a:cubicBezTo>
                  <a:close/>
                  <a:moveTo>
                    <a:pt x="726" y="106"/>
                  </a:moveTo>
                  <a:cubicBezTo>
                    <a:pt x="726" y="95"/>
                    <a:pt x="735" y="86"/>
                    <a:pt x="746" y="86"/>
                  </a:cubicBezTo>
                  <a:lnTo>
                    <a:pt x="781" y="86"/>
                  </a:lnTo>
                  <a:cubicBezTo>
                    <a:pt x="792" y="86"/>
                    <a:pt x="801" y="95"/>
                    <a:pt x="801" y="106"/>
                  </a:cubicBezTo>
                  <a:lnTo>
                    <a:pt x="801" y="140"/>
                  </a:lnTo>
                  <a:cubicBezTo>
                    <a:pt x="801" y="152"/>
                    <a:pt x="792" y="160"/>
                    <a:pt x="781" y="160"/>
                  </a:cubicBezTo>
                  <a:lnTo>
                    <a:pt x="746" y="160"/>
                  </a:lnTo>
                  <a:cubicBezTo>
                    <a:pt x="735" y="160"/>
                    <a:pt x="726" y="152"/>
                    <a:pt x="726" y="140"/>
                  </a:cubicBezTo>
                  <a:lnTo>
                    <a:pt x="726" y="106"/>
                  </a:lnTo>
                  <a:close/>
                  <a:moveTo>
                    <a:pt x="726" y="217"/>
                  </a:moveTo>
                  <a:cubicBezTo>
                    <a:pt x="726" y="206"/>
                    <a:pt x="735" y="197"/>
                    <a:pt x="746" y="197"/>
                  </a:cubicBezTo>
                  <a:lnTo>
                    <a:pt x="781" y="197"/>
                  </a:lnTo>
                  <a:cubicBezTo>
                    <a:pt x="792" y="197"/>
                    <a:pt x="801" y="206"/>
                    <a:pt x="801" y="217"/>
                  </a:cubicBezTo>
                  <a:lnTo>
                    <a:pt x="801" y="251"/>
                  </a:lnTo>
                  <a:cubicBezTo>
                    <a:pt x="801" y="263"/>
                    <a:pt x="792" y="271"/>
                    <a:pt x="781" y="271"/>
                  </a:cubicBezTo>
                  <a:lnTo>
                    <a:pt x="746" y="271"/>
                  </a:lnTo>
                  <a:cubicBezTo>
                    <a:pt x="735" y="271"/>
                    <a:pt x="726" y="262"/>
                    <a:pt x="726" y="251"/>
                  </a:cubicBezTo>
                  <a:lnTo>
                    <a:pt x="726" y="217"/>
                  </a:lnTo>
                  <a:close/>
                  <a:moveTo>
                    <a:pt x="702" y="328"/>
                  </a:moveTo>
                  <a:cubicBezTo>
                    <a:pt x="702" y="317"/>
                    <a:pt x="711" y="308"/>
                    <a:pt x="722" y="308"/>
                  </a:cubicBezTo>
                  <a:lnTo>
                    <a:pt x="781" y="308"/>
                  </a:lnTo>
                  <a:cubicBezTo>
                    <a:pt x="792" y="308"/>
                    <a:pt x="801" y="317"/>
                    <a:pt x="801" y="328"/>
                  </a:cubicBezTo>
                  <a:lnTo>
                    <a:pt x="801" y="363"/>
                  </a:lnTo>
                  <a:cubicBezTo>
                    <a:pt x="801" y="374"/>
                    <a:pt x="792" y="383"/>
                    <a:pt x="781" y="383"/>
                  </a:cubicBezTo>
                  <a:lnTo>
                    <a:pt x="722" y="383"/>
                  </a:lnTo>
                  <a:cubicBezTo>
                    <a:pt x="711" y="383"/>
                    <a:pt x="702" y="374"/>
                    <a:pt x="702" y="363"/>
                  </a:cubicBezTo>
                  <a:lnTo>
                    <a:pt x="702" y="328"/>
                  </a:lnTo>
                  <a:close/>
                  <a:moveTo>
                    <a:pt x="801" y="443"/>
                  </a:moveTo>
                  <a:lnTo>
                    <a:pt x="801" y="478"/>
                  </a:lnTo>
                  <a:cubicBezTo>
                    <a:pt x="801" y="489"/>
                    <a:pt x="792" y="498"/>
                    <a:pt x="781" y="498"/>
                  </a:cubicBezTo>
                  <a:lnTo>
                    <a:pt x="746" y="498"/>
                  </a:lnTo>
                  <a:cubicBezTo>
                    <a:pt x="735" y="498"/>
                    <a:pt x="726" y="489"/>
                    <a:pt x="726" y="478"/>
                  </a:cubicBezTo>
                  <a:lnTo>
                    <a:pt x="726" y="443"/>
                  </a:lnTo>
                  <a:cubicBezTo>
                    <a:pt x="726" y="432"/>
                    <a:pt x="735" y="423"/>
                    <a:pt x="746" y="423"/>
                  </a:cubicBezTo>
                  <a:lnTo>
                    <a:pt x="781" y="423"/>
                  </a:lnTo>
                  <a:cubicBezTo>
                    <a:pt x="792" y="423"/>
                    <a:pt x="801" y="432"/>
                    <a:pt x="801" y="443"/>
                  </a:cubicBezTo>
                  <a:close/>
                  <a:moveTo>
                    <a:pt x="359" y="1096"/>
                  </a:moveTo>
                  <a:cubicBezTo>
                    <a:pt x="359" y="1107"/>
                    <a:pt x="350" y="1116"/>
                    <a:pt x="339" y="1116"/>
                  </a:cubicBezTo>
                  <a:lnTo>
                    <a:pt x="286" y="1116"/>
                  </a:lnTo>
                  <a:cubicBezTo>
                    <a:pt x="275" y="1116"/>
                    <a:pt x="266" y="1107"/>
                    <a:pt x="266" y="1096"/>
                  </a:cubicBezTo>
                  <a:lnTo>
                    <a:pt x="266" y="1079"/>
                  </a:lnTo>
                  <a:cubicBezTo>
                    <a:pt x="266" y="1068"/>
                    <a:pt x="275" y="1059"/>
                    <a:pt x="286" y="1059"/>
                  </a:cubicBezTo>
                  <a:lnTo>
                    <a:pt x="339" y="1059"/>
                  </a:lnTo>
                  <a:cubicBezTo>
                    <a:pt x="350" y="1059"/>
                    <a:pt x="359" y="1068"/>
                    <a:pt x="359" y="1079"/>
                  </a:cubicBezTo>
                  <a:lnTo>
                    <a:pt x="359" y="1096"/>
                  </a:lnTo>
                  <a:close/>
                  <a:moveTo>
                    <a:pt x="702" y="1067"/>
                  </a:moveTo>
                  <a:cubicBezTo>
                    <a:pt x="702" y="1078"/>
                    <a:pt x="693" y="1087"/>
                    <a:pt x="682" y="1087"/>
                  </a:cubicBezTo>
                  <a:lnTo>
                    <a:pt x="620" y="1087"/>
                  </a:lnTo>
                  <a:cubicBezTo>
                    <a:pt x="609" y="1087"/>
                    <a:pt x="600" y="1078"/>
                    <a:pt x="600" y="1067"/>
                  </a:cubicBezTo>
                  <a:lnTo>
                    <a:pt x="600" y="1050"/>
                  </a:lnTo>
                  <a:cubicBezTo>
                    <a:pt x="600" y="1039"/>
                    <a:pt x="609" y="1030"/>
                    <a:pt x="620" y="1030"/>
                  </a:cubicBezTo>
                  <a:lnTo>
                    <a:pt x="682" y="1030"/>
                  </a:lnTo>
                  <a:cubicBezTo>
                    <a:pt x="693" y="1030"/>
                    <a:pt x="702" y="1039"/>
                    <a:pt x="702" y="1050"/>
                  </a:cubicBezTo>
                  <a:lnTo>
                    <a:pt x="702" y="1067"/>
                  </a:lnTo>
                  <a:close/>
                  <a:moveTo>
                    <a:pt x="702" y="591"/>
                  </a:moveTo>
                  <a:lnTo>
                    <a:pt x="702" y="556"/>
                  </a:lnTo>
                  <a:cubicBezTo>
                    <a:pt x="702" y="545"/>
                    <a:pt x="711" y="536"/>
                    <a:pt x="722" y="536"/>
                  </a:cubicBezTo>
                  <a:lnTo>
                    <a:pt x="781" y="536"/>
                  </a:lnTo>
                  <a:cubicBezTo>
                    <a:pt x="792" y="536"/>
                    <a:pt x="801" y="545"/>
                    <a:pt x="801" y="556"/>
                  </a:cubicBezTo>
                  <a:lnTo>
                    <a:pt x="801" y="591"/>
                  </a:lnTo>
                  <a:cubicBezTo>
                    <a:pt x="801" y="602"/>
                    <a:pt x="792" y="611"/>
                    <a:pt x="781" y="611"/>
                  </a:cubicBezTo>
                  <a:lnTo>
                    <a:pt x="722" y="611"/>
                  </a:lnTo>
                  <a:cubicBezTo>
                    <a:pt x="711" y="611"/>
                    <a:pt x="702" y="602"/>
                    <a:pt x="702" y="591"/>
                  </a:cubicBezTo>
                  <a:close/>
                  <a:moveTo>
                    <a:pt x="801" y="655"/>
                  </a:moveTo>
                  <a:lnTo>
                    <a:pt x="801" y="690"/>
                  </a:lnTo>
                  <a:cubicBezTo>
                    <a:pt x="801" y="701"/>
                    <a:pt x="792" y="709"/>
                    <a:pt x="781" y="709"/>
                  </a:cubicBezTo>
                  <a:lnTo>
                    <a:pt x="746" y="709"/>
                  </a:lnTo>
                  <a:cubicBezTo>
                    <a:pt x="735" y="709"/>
                    <a:pt x="726" y="700"/>
                    <a:pt x="726" y="690"/>
                  </a:cubicBezTo>
                  <a:lnTo>
                    <a:pt x="726" y="655"/>
                  </a:lnTo>
                  <a:cubicBezTo>
                    <a:pt x="726" y="644"/>
                    <a:pt x="735" y="635"/>
                    <a:pt x="746" y="635"/>
                  </a:cubicBezTo>
                  <a:lnTo>
                    <a:pt x="781" y="635"/>
                  </a:lnTo>
                  <a:cubicBezTo>
                    <a:pt x="792" y="635"/>
                    <a:pt x="801" y="644"/>
                    <a:pt x="801" y="655"/>
                  </a:cubicBezTo>
                  <a:close/>
                  <a:moveTo>
                    <a:pt x="801" y="907"/>
                  </a:moveTo>
                  <a:cubicBezTo>
                    <a:pt x="801" y="918"/>
                    <a:pt x="792" y="927"/>
                    <a:pt x="781" y="927"/>
                  </a:cubicBezTo>
                  <a:lnTo>
                    <a:pt x="746" y="927"/>
                  </a:lnTo>
                  <a:cubicBezTo>
                    <a:pt x="735" y="927"/>
                    <a:pt x="726" y="918"/>
                    <a:pt x="726" y="907"/>
                  </a:cubicBezTo>
                  <a:lnTo>
                    <a:pt x="726" y="872"/>
                  </a:lnTo>
                  <a:cubicBezTo>
                    <a:pt x="726" y="861"/>
                    <a:pt x="735" y="852"/>
                    <a:pt x="746" y="852"/>
                  </a:cubicBezTo>
                  <a:lnTo>
                    <a:pt x="781" y="852"/>
                  </a:lnTo>
                  <a:cubicBezTo>
                    <a:pt x="792" y="852"/>
                    <a:pt x="801" y="861"/>
                    <a:pt x="801" y="872"/>
                  </a:cubicBezTo>
                  <a:lnTo>
                    <a:pt x="801" y="907"/>
                  </a:lnTo>
                  <a:close/>
                  <a:moveTo>
                    <a:pt x="827" y="798"/>
                  </a:moveTo>
                  <a:cubicBezTo>
                    <a:pt x="827" y="809"/>
                    <a:pt x="818" y="818"/>
                    <a:pt x="807" y="818"/>
                  </a:cubicBezTo>
                  <a:lnTo>
                    <a:pt x="772" y="818"/>
                  </a:lnTo>
                  <a:cubicBezTo>
                    <a:pt x="761" y="818"/>
                    <a:pt x="752" y="809"/>
                    <a:pt x="752" y="798"/>
                  </a:cubicBezTo>
                  <a:lnTo>
                    <a:pt x="752" y="763"/>
                  </a:lnTo>
                  <a:cubicBezTo>
                    <a:pt x="752" y="752"/>
                    <a:pt x="761" y="743"/>
                    <a:pt x="772" y="743"/>
                  </a:cubicBezTo>
                  <a:lnTo>
                    <a:pt x="807" y="743"/>
                  </a:lnTo>
                  <a:cubicBezTo>
                    <a:pt x="818" y="743"/>
                    <a:pt x="827" y="752"/>
                    <a:pt x="827" y="763"/>
                  </a:cubicBezTo>
                  <a:lnTo>
                    <a:pt x="827" y="798"/>
                  </a:lnTo>
                  <a:close/>
                  <a:moveTo>
                    <a:pt x="1060" y="1067"/>
                  </a:moveTo>
                  <a:cubicBezTo>
                    <a:pt x="1060" y="1078"/>
                    <a:pt x="1051" y="1087"/>
                    <a:pt x="1040" y="1087"/>
                  </a:cubicBezTo>
                  <a:lnTo>
                    <a:pt x="868" y="1087"/>
                  </a:lnTo>
                  <a:cubicBezTo>
                    <a:pt x="857" y="1087"/>
                    <a:pt x="848" y="1078"/>
                    <a:pt x="848" y="1067"/>
                  </a:cubicBezTo>
                  <a:lnTo>
                    <a:pt x="848" y="919"/>
                  </a:lnTo>
                  <a:cubicBezTo>
                    <a:pt x="848" y="908"/>
                    <a:pt x="857" y="899"/>
                    <a:pt x="868" y="899"/>
                  </a:cubicBezTo>
                  <a:lnTo>
                    <a:pt x="1040" y="899"/>
                  </a:lnTo>
                  <a:cubicBezTo>
                    <a:pt x="1051" y="899"/>
                    <a:pt x="1060" y="908"/>
                    <a:pt x="1060" y="919"/>
                  </a:cubicBezTo>
                  <a:lnTo>
                    <a:pt x="1060" y="1067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oup 1028"/>
          <p:cNvGrpSpPr/>
          <p:nvPr/>
        </p:nvGrpSpPr>
        <p:grpSpPr>
          <a:xfrm>
            <a:off x="355217" y="2546370"/>
            <a:ext cx="3731668" cy="2892077"/>
            <a:chOff x="355217" y="2546370"/>
            <a:chExt cx="3731668" cy="2892077"/>
          </a:xfrm>
        </p:grpSpPr>
        <p:sp>
          <p:nvSpPr>
            <p:cNvPr id="1028" name="Rectangle 1027"/>
            <p:cNvSpPr/>
            <p:nvPr/>
          </p:nvSpPr>
          <p:spPr>
            <a:xfrm>
              <a:off x="822960" y="2660575"/>
              <a:ext cx="2869368" cy="16026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Freeform 1005"/>
            <p:cNvSpPr/>
            <p:nvPr/>
          </p:nvSpPr>
          <p:spPr>
            <a:xfrm>
              <a:off x="355217" y="2546370"/>
              <a:ext cx="3731668" cy="2892077"/>
            </a:xfrm>
            <a:custGeom>
              <a:avLst/>
              <a:gdLst>
                <a:gd name="connsiteX0" fmla="*/ 1225723 w 2809103"/>
                <a:gd name="connsiteY0" fmla="*/ 1904203 h 2177081"/>
                <a:gd name="connsiteX1" fmla="*/ 1215218 w 2809103"/>
                <a:gd name="connsiteY1" fmla="*/ 1917213 h 2177081"/>
                <a:gd name="connsiteX2" fmla="*/ 1178653 w 2809103"/>
                <a:gd name="connsiteY2" fmla="*/ 2093849 h 2177081"/>
                <a:gd name="connsiteX3" fmla="*/ 1182289 w 2809103"/>
                <a:gd name="connsiteY3" fmla="*/ 2112363 h 2177081"/>
                <a:gd name="connsiteX4" fmla="*/ 1404247 w 2809103"/>
                <a:gd name="connsiteY4" fmla="*/ 2112363 h 2177081"/>
                <a:gd name="connsiteX5" fmla="*/ 1404853 w 2809103"/>
                <a:gd name="connsiteY5" fmla="*/ 2112363 h 2177081"/>
                <a:gd name="connsiteX6" fmla="*/ 1626811 w 2809103"/>
                <a:gd name="connsiteY6" fmla="*/ 2112363 h 2177081"/>
                <a:gd name="connsiteX7" fmla="*/ 1630447 w 2809103"/>
                <a:gd name="connsiteY7" fmla="*/ 2093849 h 2177081"/>
                <a:gd name="connsiteX8" fmla="*/ 1593883 w 2809103"/>
                <a:gd name="connsiteY8" fmla="*/ 1917213 h 2177081"/>
                <a:gd name="connsiteX9" fmla="*/ 1583378 w 2809103"/>
                <a:gd name="connsiteY9" fmla="*/ 1904203 h 2177081"/>
                <a:gd name="connsiteX10" fmla="*/ 1404550 w 2809103"/>
                <a:gd name="connsiteY10" fmla="*/ 1904372 h 2177081"/>
                <a:gd name="connsiteX11" fmla="*/ 294241 w 2809103"/>
                <a:gd name="connsiteY11" fmla="*/ 1655302 h 2177081"/>
                <a:gd name="connsiteX12" fmla="*/ 1404551 w 2809103"/>
                <a:gd name="connsiteY12" fmla="*/ 1655726 h 2177081"/>
                <a:gd name="connsiteX13" fmla="*/ 2514861 w 2809103"/>
                <a:gd name="connsiteY13" fmla="*/ 1655302 h 2177081"/>
                <a:gd name="connsiteX14" fmla="*/ 2580084 w 2809103"/>
                <a:gd name="connsiteY14" fmla="*/ 1687913 h 2177081"/>
                <a:gd name="connsiteX15" fmla="*/ 2807108 w 2809103"/>
                <a:gd name="connsiteY15" fmla="*/ 2130673 h 2177081"/>
                <a:gd name="connsiteX16" fmla="*/ 2784531 w 2809103"/>
                <a:gd name="connsiteY16" fmla="*/ 2177081 h 2177081"/>
                <a:gd name="connsiteX17" fmla="*/ 1406433 w 2809103"/>
                <a:gd name="connsiteY17" fmla="*/ 2177081 h 2177081"/>
                <a:gd name="connsiteX18" fmla="*/ 1402670 w 2809103"/>
                <a:gd name="connsiteY18" fmla="*/ 2177081 h 2177081"/>
                <a:gd name="connsiteX19" fmla="*/ 24572 w 2809103"/>
                <a:gd name="connsiteY19" fmla="*/ 2177081 h 2177081"/>
                <a:gd name="connsiteX20" fmla="*/ 1995 w 2809103"/>
                <a:gd name="connsiteY20" fmla="*/ 2130673 h 2177081"/>
                <a:gd name="connsiteX21" fmla="*/ 229019 w 2809103"/>
                <a:gd name="connsiteY21" fmla="*/ 1687913 h 2177081"/>
                <a:gd name="connsiteX22" fmla="*/ 294241 w 2809103"/>
                <a:gd name="connsiteY22" fmla="*/ 1655302 h 2177081"/>
                <a:gd name="connsiteX23" fmla="*/ 1422252 w 2809103"/>
                <a:gd name="connsiteY23" fmla="*/ 1351922 h 2177081"/>
                <a:gd name="connsiteX24" fmla="*/ 1422252 w 2809103"/>
                <a:gd name="connsiteY24" fmla="*/ 1378750 h 2177081"/>
                <a:gd name="connsiteX25" fmla="*/ 1458484 w 2809103"/>
                <a:gd name="connsiteY25" fmla="*/ 1383753 h 2177081"/>
                <a:gd name="connsiteX26" fmla="*/ 1458430 w 2809103"/>
                <a:gd name="connsiteY26" fmla="*/ 1351922 h 2177081"/>
                <a:gd name="connsiteX27" fmla="*/ 1391436 w 2809103"/>
                <a:gd name="connsiteY27" fmla="*/ 1351922 h 2177081"/>
                <a:gd name="connsiteX28" fmla="*/ 1391438 w 2809103"/>
                <a:gd name="connsiteY28" fmla="*/ 1374498 h 2177081"/>
                <a:gd name="connsiteX29" fmla="*/ 1418866 w 2809103"/>
                <a:gd name="connsiteY29" fmla="*/ 1378283 h 2177081"/>
                <a:gd name="connsiteX30" fmla="*/ 1418866 w 2809103"/>
                <a:gd name="connsiteY30" fmla="*/ 1351922 h 2177081"/>
                <a:gd name="connsiteX31" fmla="*/ 1418866 w 2809103"/>
                <a:gd name="connsiteY31" fmla="*/ 1322123 h 2177081"/>
                <a:gd name="connsiteX32" fmla="*/ 1391438 w 2809103"/>
                <a:gd name="connsiteY32" fmla="*/ 1325962 h 2177081"/>
                <a:gd name="connsiteX33" fmla="*/ 1391441 w 2809103"/>
                <a:gd name="connsiteY33" fmla="*/ 1348536 h 2177081"/>
                <a:gd name="connsiteX34" fmla="*/ 1418866 w 2809103"/>
                <a:gd name="connsiteY34" fmla="*/ 1348536 h 2177081"/>
                <a:gd name="connsiteX35" fmla="*/ 1458371 w 2809103"/>
                <a:gd name="connsiteY35" fmla="*/ 1316594 h 2177081"/>
                <a:gd name="connsiteX36" fmla="*/ 1422252 w 2809103"/>
                <a:gd name="connsiteY36" fmla="*/ 1321649 h 2177081"/>
                <a:gd name="connsiteX37" fmla="*/ 1422252 w 2809103"/>
                <a:gd name="connsiteY37" fmla="*/ 1348536 h 2177081"/>
                <a:gd name="connsiteX38" fmla="*/ 1458425 w 2809103"/>
                <a:gd name="connsiteY38" fmla="*/ 1348536 h 2177081"/>
                <a:gd name="connsiteX39" fmla="*/ 1397465 w 2809103"/>
                <a:gd name="connsiteY39" fmla="*/ 732638 h 2177081"/>
                <a:gd name="connsiteX40" fmla="*/ 1766029 w 2809103"/>
                <a:gd name="connsiteY40" fmla="*/ 732638 h 2177081"/>
                <a:gd name="connsiteX41" fmla="*/ 1766574 w 2809103"/>
                <a:gd name="connsiteY41" fmla="*/ 1056903 h 2177081"/>
                <a:gd name="connsiteX42" fmla="*/ 1397465 w 2809103"/>
                <a:gd name="connsiteY42" fmla="*/ 1005949 h 2177081"/>
                <a:gd name="connsiteX43" fmla="*/ 1083519 w 2809103"/>
                <a:gd name="connsiteY43" fmla="*/ 732638 h 2177081"/>
                <a:gd name="connsiteX44" fmla="*/ 1362969 w 2809103"/>
                <a:gd name="connsiteY44" fmla="*/ 732638 h 2177081"/>
                <a:gd name="connsiteX45" fmla="*/ 1362969 w 2809103"/>
                <a:gd name="connsiteY45" fmla="*/ 1001187 h 2177081"/>
                <a:gd name="connsiteX46" fmla="*/ 1083549 w 2809103"/>
                <a:gd name="connsiteY46" fmla="*/ 962614 h 2177081"/>
                <a:gd name="connsiteX47" fmla="*/ 1083519 w 2809103"/>
                <a:gd name="connsiteY47" fmla="*/ 732638 h 2177081"/>
                <a:gd name="connsiteX48" fmla="*/ 1362969 w 2809103"/>
                <a:gd name="connsiteY48" fmla="*/ 429058 h 2177081"/>
                <a:gd name="connsiteX49" fmla="*/ 1362969 w 2809103"/>
                <a:gd name="connsiteY49" fmla="*/ 698142 h 2177081"/>
                <a:gd name="connsiteX50" fmla="*/ 1083579 w 2809103"/>
                <a:gd name="connsiteY50" fmla="*/ 698142 h 2177081"/>
                <a:gd name="connsiteX51" fmla="*/ 1083549 w 2809103"/>
                <a:gd name="connsiteY51" fmla="*/ 468167 h 2177081"/>
                <a:gd name="connsiteX52" fmla="*/ 1765423 w 2809103"/>
                <a:gd name="connsiteY52" fmla="*/ 372728 h 2177081"/>
                <a:gd name="connsiteX53" fmla="*/ 1765971 w 2809103"/>
                <a:gd name="connsiteY53" fmla="*/ 698142 h 2177081"/>
                <a:gd name="connsiteX54" fmla="*/ 1397465 w 2809103"/>
                <a:gd name="connsiteY54" fmla="*/ 698142 h 2177081"/>
                <a:gd name="connsiteX55" fmla="*/ 1397465 w 2809103"/>
                <a:gd name="connsiteY55" fmla="*/ 424229 h 2177081"/>
                <a:gd name="connsiteX56" fmla="*/ 412444 w 2809103"/>
                <a:gd name="connsiteY56" fmla="*/ 151145 h 2177081"/>
                <a:gd name="connsiteX57" fmla="*/ 412444 w 2809103"/>
                <a:gd name="connsiteY57" fmla="*/ 1279894 h 2177081"/>
                <a:gd name="connsiteX58" fmla="*/ 2437457 w 2809103"/>
                <a:gd name="connsiteY58" fmla="*/ 1279894 h 2177081"/>
                <a:gd name="connsiteX59" fmla="*/ 2437457 w 2809103"/>
                <a:gd name="connsiteY59" fmla="*/ 151145 h 2177081"/>
                <a:gd name="connsiteX60" fmla="*/ 301333 w 2809103"/>
                <a:gd name="connsiteY60" fmla="*/ 0 h 2177081"/>
                <a:gd name="connsiteX61" fmla="*/ 2548569 w 2809103"/>
                <a:gd name="connsiteY61" fmla="*/ 0 h 2177081"/>
                <a:gd name="connsiteX62" fmla="*/ 2580063 w 2809103"/>
                <a:gd name="connsiteY62" fmla="*/ 31494 h 2177081"/>
                <a:gd name="connsiteX63" fmla="*/ 2580063 w 2809103"/>
                <a:gd name="connsiteY63" fmla="*/ 1398137 h 2177081"/>
                <a:gd name="connsiteX64" fmla="*/ 2548569 w 2809103"/>
                <a:gd name="connsiteY64" fmla="*/ 1429631 h 2177081"/>
                <a:gd name="connsiteX65" fmla="*/ 301333 w 2809103"/>
                <a:gd name="connsiteY65" fmla="*/ 1429631 h 2177081"/>
                <a:gd name="connsiteX66" fmla="*/ 269838 w 2809103"/>
                <a:gd name="connsiteY66" fmla="*/ 1398137 h 2177081"/>
                <a:gd name="connsiteX67" fmla="*/ 269838 w 2809103"/>
                <a:gd name="connsiteY67" fmla="*/ 31494 h 2177081"/>
                <a:gd name="connsiteX68" fmla="*/ 301333 w 2809103"/>
                <a:gd name="connsiteY68" fmla="*/ 0 h 21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809103" h="2177081">
                  <a:moveTo>
                    <a:pt x="1225723" y="1904203"/>
                  </a:moveTo>
                  <a:cubicBezTo>
                    <a:pt x="1220201" y="1905037"/>
                    <a:pt x="1216699" y="1910375"/>
                    <a:pt x="1215218" y="1917213"/>
                  </a:cubicBezTo>
                  <a:lnTo>
                    <a:pt x="1178653" y="2093849"/>
                  </a:lnTo>
                  <a:cubicBezTo>
                    <a:pt x="1177643" y="2099520"/>
                    <a:pt x="1179057" y="2111696"/>
                    <a:pt x="1182289" y="2112363"/>
                  </a:cubicBezTo>
                  <a:lnTo>
                    <a:pt x="1404247" y="2112363"/>
                  </a:lnTo>
                  <a:lnTo>
                    <a:pt x="1404853" y="2112363"/>
                  </a:lnTo>
                  <a:lnTo>
                    <a:pt x="1626811" y="2112363"/>
                  </a:lnTo>
                  <a:cubicBezTo>
                    <a:pt x="1630043" y="2111696"/>
                    <a:pt x="1631457" y="2099520"/>
                    <a:pt x="1630447" y="2093849"/>
                  </a:cubicBezTo>
                  <a:lnTo>
                    <a:pt x="1593883" y="1917213"/>
                  </a:lnTo>
                  <a:cubicBezTo>
                    <a:pt x="1592401" y="1910375"/>
                    <a:pt x="1588900" y="1905037"/>
                    <a:pt x="1583378" y="1904203"/>
                  </a:cubicBezTo>
                  <a:lnTo>
                    <a:pt x="1404550" y="1904372"/>
                  </a:lnTo>
                  <a:close/>
                  <a:moveTo>
                    <a:pt x="294241" y="1655302"/>
                  </a:moveTo>
                  <a:lnTo>
                    <a:pt x="1404551" y="1655726"/>
                  </a:lnTo>
                  <a:lnTo>
                    <a:pt x="2514861" y="1655302"/>
                  </a:lnTo>
                  <a:cubicBezTo>
                    <a:pt x="2549145" y="1657393"/>
                    <a:pt x="2570886" y="1670772"/>
                    <a:pt x="2580084" y="1687913"/>
                  </a:cubicBezTo>
                  <a:lnTo>
                    <a:pt x="2807108" y="2130673"/>
                  </a:lnTo>
                  <a:cubicBezTo>
                    <a:pt x="2813379" y="2144888"/>
                    <a:pt x="2804599" y="2175409"/>
                    <a:pt x="2784531" y="2177081"/>
                  </a:cubicBezTo>
                  <a:lnTo>
                    <a:pt x="1406433" y="2177081"/>
                  </a:lnTo>
                  <a:lnTo>
                    <a:pt x="1402670" y="2177081"/>
                  </a:lnTo>
                  <a:lnTo>
                    <a:pt x="24572" y="2177081"/>
                  </a:lnTo>
                  <a:cubicBezTo>
                    <a:pt x="4504" y="2175409"/>
                    <a:pt x="-4276" y="2144888"/>
                    <a:pt x="1995" y="2130673"/>
                  </a:cubicBezTo>
                  <a:lnTo>
                    <a:pt x="229019" y="1687913"/>
                  </a:lnTo>
                  <a:cubicBezTo>
                    <a:pt x="238217" y="1670772"/>
                    <a:pt x="259958" y="1657393"/>
                    <a:pt x="294241" y="1655302"/>
                  </a:cubicBezTo>
                  <a:close/>
                  <a:moveTo>
                    <a:pt x="1422252" y="1351922"/>
                  </a:moveTo>
                  <a:lnTo>
                    <a:pt x="1422252" y="1378750"/>
                  </a:lnTo>
                  <a:lnTo>
                    <a:pt x="1458484" y="1383753"/>
                  </a:lnTo>
                  <a:cubicBezTo>
                    <a:pt x="1458467" y="1373142"/>
                    <a:pt x="1458449" y="1362532"/>
                    <a:pt x="1458430" y="1351922"/>
                  </a:cubicBezTo>
                  <a:close/>
                  <a:moveTo>
                    <a:pt x="1391436" y="1351922"/>
                  </a:moveTo>
                  <a:cubicBezTo>
                    <a:pt x="1391418" y="1361583"/>
                    <a:pt x="1391404" y="1370924"/>
                    <a:pt x="1391438" y="1374498"/>
                  </a:cubicBezTo>
                  <a:lnTo>
                    <a:pt x="1418866" y="1378283"/>
                  </a:lnTo>
                  <a:lnTo>
                    <a:pt x="1418866" y="1351922"/>
                  </a:lnTo>
                  <a:close/>
                  <a:moveTo>
                    <a:pt x="1418866" y="1322123"/>
                  </a:moveTo>
                  <a:lnTo>
                    <a:pt x="1391438" y="1325962"/>
                  </a:lnTo>
                  <a:cubicBezTo>
                    <a:pt x="1391474" y="1329534"/>
                    <a:pt x="1391460" y="1338877"/>
                    <a:pt x="1391441" y="1348536"/>
                  </a:cubicBezTo>
                  <a:lnTo>
                    <a:pt x="1418866" y="1348536"/>
                  </a:lnTo>
                  <a:close/>
                  <a:moveTo>
                    <a:pt x="1458371" y="1316594"/>
                  </a:moveTo>
                  <a:lnTo>
                    <a:pt x="1422252" y="1321649"/>
                  </a:lnTo>
                  <a:lnTo>
                    <a:pt x="1422252" y="1348536"/>
                  </a:lnTo>
                  <a:lnTo>
                    <a:pt x="1458425" y="1348536"/>
                  </a:lnTo>
                  <a:close/>
                  <a:moveTo>
                    <a:pt x="1397465" y="732638"/>
                  </a:moveTo>
                  <a:lnTo>
                    <a:pt x="1766029" y="732638"/>
                  </a:lnTo>
                  <a:cubicBezTo>
                    <a:pt x="1766211" y="840727"/>
                    <a:pt x="1766393" y="948815"/>
                    <a:pt x="1766574" y="1056903"/>
                  </a:cubicBezTo>
                  <a:lnTo>
                    <a:pt x="1397465" y="1005949"/>
                  </a:lnTo>
                  <a:close/>
                  <a:moveTo>
                    <a:pt x="1083519" y="732638"/>
                  </a:moveTo>
                  <a:lnTo>
                    <a:pt x="1362969" y="732638"/>
                  </a:lnTo>
                  <a:lnTo>
                    <a:pt x="1362969" y="1001187"/>
                  </a:lnTo>
                  <a:lnTo>
                    <a:pt x="1083549" y="962614"/>
                  </a:lnTo>
                  <a:cubicBezTo>
                    <a:pt x="1083187" y="926217"/>
                    <a:pt x="1083338" y="831048"/>
                    <a:pt x="1083519" y="732638"/>
                  </a:cubicBezTo>
                  <a:close/>
                  <a:moveTo>
                    <a:pt x="1362969" y="429058"/>
                  </a:moveTo>
                  <a:lnTo>
                    <a:pt x="1362969" y="698142"/>
                  </a:lnTo>
                  <a:lnTo>
                    <a:pt x="1083579" y="698142"/>
                  </a:lnTo>
                  <a:cubicBezTo>
                    <a:pt x="1083760" y="599733"/>
                    <a:pt x="1083911" y="504564"/>
                    <a:pt x="1083549" y="468167"/>
                  </a:cubicBezTo>
                  <a:close/>
                  <a:moveTo>
                    <a:pt x="1765423" y="372728"/>
                  </a:moveTo>
                  <a:lnTo>
                    <a:pt x="1765971" y="698142"/>
                  </a:lnTo>
                  <a:lnTo>
                    <a:pt x="1397465" y="698142"/>
                  </a:lnTo>
                  <a:lnTo>
                    <a:pt x="1397465" y="424229"/>
                  </a:lnTo>
                  <a:close/>
                  <a:moveTo>
                    <a:pt x="412444" y="151145"/>
                  </a:moveTo>
                  <a:lnTo>
                    <a:pt x="412444" y="1279894"/>
                  </a:lnTo>
                  <a:lnTo>
                    <a:pt x="2437457" y="1279894"/>
                  </a:lnTo>
                  <a:lnTo>
                    <a:pt x="2437457" y="151145"/>
                  </a:lnTo>
                  <a:close/>
                  <a:moveTo>
                    <a:pt x="301333" y="0"/>
                  </a:moveTo>
                  <a:lnTo>
                    <a:pt x="2548569" y="0"/>
                  </a:lnTo>
                  <a:cubicBezTo>
                    <a:pt x="2565963" y="0"/>
                    <a:pt x="2580063" y="14101"/>
                    <a:pt x="2580063" y="31494"/>
                  </a:cubicBezTo>
                  <a:lnTo>
                    <a:pt x="2580063" y="1398137"/>
                  </a:lnTo>
                  <a:cubicBezTo>
                    <a:pt x="2580063" y="1415531"/>
                    <a:pt x="2565963" y="1429631"/>
                    <a:pt x="2548569" y="1429631"/>
                  </a:cubicBezTo>
                  <a:lnTo>
                    <a:pt x="301333" y="1429631"/>
                  </a:lnTo>
                  <a:cubicBezTo>
                    <a:pt x="283939" y="1429631"/>
                    <a:pt x="269838" y="1415531"/>
                    <a:pt x="269838" y="1398137"/>
                  </a:cubicBezTo>
                  <a:lnTo>
                    <a:pt x="269838" y="31494"/>
                  </a:lnTo>
                  <a:cubicBezTo>
                    <a:pt x="269838" y="14101"/>
                    <a:pt x="283939" y="0"/>
                    <a:pt x="301333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27" name="Freeform 2026"/>
          <p:cNvSpPr>
            <a:spLocks noChangeAspect="1"/>
          </p:cNvSpPr>
          <p:nvPr/>
        </p:nvSpPr>
        <p:spPr>
          <a:xfrm rot="16200000" flipH="1">
            <a:off x="9800772" y="4263923"/>
            <a:ext cx="236795" cy="236795"/>
          </a:xfrm>
          <a:custGeom>
            <a:avLst/>
            <a:gdLst>
              <a:gd name="connsiteX0" fmla="*/ 122443 w 214152"/>
              <a:gd name="connsiteY0" fmla="*/ 170943 h 214152"/>
              <a:gd name="connsiteX1" fmla="*/ 91710 w 214152"/>
              <a:gd name="connsiteY1" fmla="*/ 170943 h 214152"/>
              <a:gd name="connsiteX2" fmla="*/ 107076 w 214152"/>
              <a:gd name="connsiteY2" fmla="*/ 214152 h 214152"/>
              <a:gd name="connsiteX3" fmla="*/ 51052 w 214152"/>
              <a:gd name="connsiteY3" fmla="*/ 141369 h 214152"/>
              <a:gd name="connsiteX4" fmla="*/ 31360 w 214152"/>
              <a:gd name="connsiteY4" fmla="*/ 182783 h 214152"/>
              <a:gd name="connsiteX5" fmla="*/ 72783 w 214152"/>
              <a:gd name="connsiteY5" fmla="*/ 163100 h 214152"/>
              <a:gd name="connsiteX6" fmla="*/ 163100 w 214152"/>
              <a:gd name="connsiteY6" fmla="*/ 141369 h 214152"/>
              <a:gd name="connsiteX7" fmla="*/ 141369 w 214152"/>
              <a:gd name="connsiteY7" fmla="*/ 163100 h 214152"/>
              <a:gd name="connsiteX8" fmla="*/ 182783 w 214152"/>
              <a:gd name="connsiteY8" fmla="*/ 182783 h 214152"/>
              <a:gd name="connsiteX9" fmla="*/ 43210 w 214152"/>
              <a:gd name="connsiteY9" fmla="*/ 91710 h 214152"/>
              <a:gd name="connsiteX10" fmla="*/ 0 w 214152"/>
              <a:gd name="connsiteY10" fmla="*/ 107076 h 214152"/>
              <a:gd name="connsiteX11" fmla="*/ 43210 w 214152"/>
              <a:gd name="connsiteY11" fmla="*/ 122443 h 214152"/>
              <a:gd name="connsiteX12" fmla="*/ 170943 w 214152"/>
              <a:gd name="connsiteY12" fmla="*/ 91710 h 214152"/>
              <a:gd name="connsiteX13" fmla="*/ 170943 w 214152"/>
              <a:gd name="connsiteY13" fmla="*/ 122443 h 214152"/>
              <a:gd name="connsiteX14" fmla="*/ 214152 w 214152"/>
              <a:gd name="connsiteY14" fmla="*/ 107076 h 214152"/>
              <a:gd name="connsiteX15" fmla="*/ 142503 w 214152"/>
              <a:gd name="connsiteY15" fmla="*/ 89901 h 214152"/>
              <a:gd name="connsiteX16" fmla="*/ 71649 w 214152"/>
              <a:gd name="connsiteY16" fmla="*/ 89901 h 214152"/>
              <a:gd name="connsiteX17" fmla="*/ 71649 w 214152"/>
              <a:gd name="connsiteY17" fmla="*/ 124251 h 214152"/>
              <a:gd name="connsiteX18" fmla="*/ 142503 w 214152"/>
              <a:gd name="connsiteY18" fmla="*/ 124251 h 214152"/>
              <a:gd name="connsiteX19" fmla="*/ 31360 w 214152"/>
              <a:gd name="connsiteY19" fmla="*/ 31360 h 214152"/>
              <a:gd name="connsiteX20" fmla="*/ 51052 w 214152"/>
              <a:gd name="connsiteY20" fmla="*/ 72783 h 214152"/>
              <a:gd name="connsiteX21" fmla="*/ 72783 w 214152"/>
              <a:gd name="connsiteY21" fmla="*/ 51052 h 214152"/>
              <a:gd name="connsiteX22" fmla="*/ 182783 w 214152"/>
              <a:gd name="connsiteY22" fmla="*/ 31360 h 214152"/>
              <a:gd name="connsiteX23" fmla="*/ 141369 w 214152"/>
              <a:gd name="connsiteY23" fmla="*/ 51052 h 214152"/>
              <a:gd name="connsiteX24" fmla="*/ 163100 w 214152"/>
              <a:gd name="connsiteY24" fmla="*/ 72783 h 214152"/>
              <a:gd name="connsiteX25" fmla="*/ 107076 w 214152"/>
              <a:gd name="connsiteY25" fmla="*/ 0 h 214152"/>
              <a:gd name="connsiteX26" fmla="*/ 91710 w 214152"/>
              <a:gd name="connsiteY26" fmla="*/ 43210 h 214152"/>
              <a:gd name="connsiteX27" fmla="*/ 122443 w 214152"/>
              <a:gd name="connsiteY27" fmla="*/ 43210 h 2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4152" h="214152">
                <a:moveTo>
                  <a:pt x="122443" y="170943"/>
                </a:moveTo>
                <a:lnTo>
                  <a:pt x="91710" y="170943"/>
                </a:lnTo>
                <a:lnTo>
                  <a:pt x="107076" y="214152"/>
                </a:lnTo>
                <a:close/>
                <a:moveTo>
                  <a:pt x="51052" y="141369"/>
                </a:moveTo>
                <a:lnTo>
                  <a:pt x="31360" y="182783"/>
                </a:lnTo>
                <a:lnTo>
                  <a:pt x="72783" y="163100"/>
                </a:lnTo>
                <a:close/>
                <a:moveTo>
                  <a:pt x="163100" y="141369"/>
                </a:moveTo>
                <a:lnTo>
                  <a:pt x="141369" y="163100"/>
                </a:lnTo>
                <a:lnTo>
                  <a:pt x="182783" y="182783"/>
                </a:lnTo>
                <a:close/>
                <a:moveTo>
                  <a:pt x="43210" y="91710"/>
                </a:moveTo>
                <a:lnTo>
                  <a:pt x="0" y="107076"/>
                </a:lnTo>
                <a:lnTo>
                  <a:pt x="43210" y="122443"/>
                </a:lnTo>
                <a:close/>
                <a:moveTo>
                  <a:pt x="170943" y="91710"/>
                </a:moveTo>
                <a:lnTo>
                  <a:pt x="170943" y="122443"/>
                </a:lnTo>
                <a:lnTo>
                  <a:pt x="214152" y="107076"/>
                </a:lnTo>
                <a:close/>
                <a:moveTo>
                  <a:pt x="142503" y="89901"/>
                </a:moveTo>
                <a:lnTo>
                  <a:pt x="71649" y="89901"/>
                </a:lnTo>
                <a:lnTo>
                  <a:pt x="71649" y="124251"/>
                </a:lnTo>
                <a:lnTo>
                  <a:pt x="142503" y="124251"/>
                </a:lnTo>
                <a:close/>
                <a:moveTo>
                  <a:pt x="31360" y="31360"/>
                </a:moveTo>
                <a:lnTo>
                  <a:pt x="51052" y="72783"/>
                </a:lnTo>
                <a:lnTo>
                  <a:pt x="72783" y="51052"/>
                </a:lnTo>
                <a:close/>
                <a:moveTo>
                  <a:pt x="182783" y="31360"/>
                </a:moveTo>
                <a:lnTo>
                  <a:pt x="141369" y="51052"/>
                </a:lnTo>
                <a:lnTo>
                  <a:pt x="163100" y="72783"/>
                </a:lnTo>
                <a:close/>
                <a:moveTo>
                  <a:pt x="107076" y="0"/>
                </a:moveTo>
                <a:lnTo>
                  <a:pt x="91710" y="43210"/>
                </a:lnTo>
                <a:lnTo>
                  <a:pt x="122443" y="43210"/>
                </a:lnTo>
                <a:close/>
              </a:path>
            </a:pathLst>
          </a:custGeom>
          <a:solidFill>
            <a:srgbClr val="92D05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Left Arrow 1"/>
          <p:cNvSpPr/>
          <p:nvPr/>
        </p:nvSpPr>
        <p:spPr>
          <a:xfrm>
            <a:off x="10148992" y="4130732"/>
            <a:ext cx="1685333" cy="484632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SD IO Light Will Flicker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374" y="2414531"/>
            <a:ext cx="2756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You’ll receive a 169.254.*.* IPv4 address on both ends by default if you connect them directly (</a:t>
            </a:r>
            <a:r>
              <a:rPr lang="en-US" dirty="0" smtClean="0">
                <a:hlinkClick r:id="rId2"/>
              </a:rPr>
              <a:t>learn more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48181" y="4701079"/>
            <a:ext cx="1586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entire boot process can take as long as two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3086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03073 -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4.58333E-6 -0.0870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1.11022E-16 -0.0703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7" dur="1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" grpId="0" animBg="1"/>
      <p:bldP spid="2027" grpId="1" animBg="1"/>
      <p:bldP spid="2027" grpId="2" animBg="1"/>
      <p:bldP spid="2" grpId="0" animBg="1"/>
      <p:bldP spid="2" grpId="1" animBg="1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GalileoWatcher.exe on </a:t>
            </a:r>
            <a:r>
              <a:rPr lang="en-US" dirty="0" err="1" smtClean="0"/>
              <a:t>pC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26" y="1675448"/>
            <a:ext cx="5540220" cy="3429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14" y="1999122"/>
            <a:ext cx="5161905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46" y="2342425"/>
            <a:ext cx="5540220" cy="3429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969" y="6304084"/>
            <a:ext cx="979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Installed as part of the: </a:t>
            </a:r>
            <a:r>
              <a:rPr lang="en-US" sz="2000" dirty="0" smtClean="0">
                <a:hlinkClick r:id="rId5"/>
              </a:rPr>
              <a:t>Windows </a:t>
            </a:r>
            <a:r>
              <a:rPr lang="en-US" sz="2000" dirty="0">
                <a:hlinkClick r:id="rId5"/>
              </a:rPr>
              <a:t>Developer Program for </a:t>
            </a:r>
            <a:r>
              <a:rPr lang="en-US" sz="2000" dirty="0" err="1">
                <a:hlinkClick r:id="rId5"/>
              </a:rPr>
              <a:t>IoT</a:t>
            </a:r>
            <a:r>
              <a:rPr lang="en-US" sz="2000" dirty="0">
                <a:hlinkClick r:id="rId5"/>
              </a:rPr>
              <a:t> – Microsoft Installer (MSI</a:t>
            </a:r>
            <a:r>
              <a:rPr lang="en-US" sz="2000" dirty="0" smtClean="0">
                <a:hlinkClick r:id="rId5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010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59" y="1403928"/>
            <a:ext cx="8806800" cy="4951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61" y="1403928"/>
            <a:ext cx="8806798" cy="4951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UDP multicasts…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6580577" y="4840224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hostname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6580577" y="5386324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IP Address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6578" y="2214880"/>
            <a:ext cx="4261822" cy="904493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Windows Developer Program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n-US" sz="2800" dirty="0" err="1"/>
              <a:t>IoT</a:t>
            </a:r>
            <a:endParaRPr lang="en-US" sz="28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Installing Windows</a:t>
              </a:r>
              <a:br>
                <a:rPr lang="en-US" sz="2800" dirty="0"/>
              </a:br>
              <a:r>
                <a:rPr lang="en-US" sz="2800" dirty="0"/>
                <a:t>on</a:t>
              </a:r>
              <a:br>
                <a:rPr lang="en-US" sz="2800" dirty="0"/>
              </a:br>
              <a:r>
                <a:rPr lang="en-US" sz="2800" dirty="0"/>
                <a:t>Galileo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Running </a:t>
              </a:r>
              <a:br>
                <a:rPr lang="en-US" sz="2800" dirty="0"/>
              </a:br>
              <a:r>
                <a:rPr lang="en-US" sz="2800" dirty="0"/>
                <a:t>Code</a:t>
              </a:r>
            </a:p>
            <a:p>
              <a:pPr algn="ctr"/>
              <a:r>
                <a:rPr lang="en-US" sz="2800" dirty="0" smtClean="0"/>
                <a:t>In </a:t>
              </a:r>
              <a:br>
                <a:rPr lang="en-US" sz="2800" dirty="0" smtClean="0"/>
              </a:br>
              <a:r>
                <a:rPr lang="en-US" sz="2800" dirty="0" smtClean="0"/>
                <a:t>Windows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Next </a:t>
              </a:r>
              <a:br>
                <a:rPr lang="en-US" sz="2800" dirty="0"/>
              </a:br>
              <a:r>
                <a:rPr lang="en-US" sz="2800" dirty="0"/>
                <a:t>Steps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50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telnet into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12" y="2491140"/>
            <a:ext cx="5540220" cy="342929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98676" y="1530315"/>
            <a:ext cx="9469231" cy="4203415"/>
            <a:chOff x="2098676" y="1530315"/>
            <a:chExt cx="9469231" cy="42034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2996" y="2677845"/>
              <a:ext cx="5204911" cy="305588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98676" y="1530315"/>
              <a:ext cx="7964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 name: </a:t>
              </a:r>
              <a:r>
                <a:rPr lang="en-US" b="1" dirty="0" smtClean="0"/>
                <a:t>Administrator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Password: </a:t>
              </a:r>
              <a:r>
                <a:rPr lang="en-US" b="1" i="1" dirty="0" smtClean="0"/>
                <a:t>&lt;Whatever you used in the apply-BootMedia.cmd execution&gt;</a:t>
              </a:r>
              <a:r>
                <a:rPr lang="en-US" dirty="0" smtClean="0"/>
                <a:t> (admin) 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059930" y="2987516"/>
              <a:ext cx="1021911" cy="2605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23735" y="2919799"/>
              <a:ext cx="9973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Lucida Console" panose="020B0609040504020204" pitchFamily="49" charset="0"/>
                </a:rPr>
                <a:t>Administrator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23735" y="3027521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Lucida Console" panose="020B0609040504020204" pitchFamily="49" charset="0"/>
                </a:rPr>
                <a:t>admin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70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26" name="Picture 2" descr="C:\Users\Bret\AppData\Local\Temp\SNAGHTML498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" y="2376489"/>
            <a:ext cx="10322560" cy="18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9480" y="1798320"/>
            <a:ext cx="638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http://&lt;your </a:t>
            </a:r>
            <a:r>
              <a:rPr lang="en-US" b="1" dirty="0" err="1" smtClean="0"/>
              <a:t>galileo</a:t>
            </a:r>
            <a:r>
              <a:rPr lang="en-US" b="1" dirty="0" smtClean="0"/>
              <a:t> hostname&gt;</a:t>
            </a:r>
            <a:r>
              <a:rPr lang="en-US" dirty="0" smtClean="0"/>
              <a:t> or </a:t>
            </a:r>
            <a:r>
              <a:rPr lang="en-US" b="1" dirty="0" smtClean="0"/>
              <a:t>http://&lt;your </a:t>
            </a:r>
            <a:r>
              <a:rPr lang="en-US" b="1" dirty="0" err="1" smtClean="0"/>
              <a:t>galileo</a:t>
            </a:r>
            <a:r>
              <a:rPr lang="en-US" b="1" dirty="0" smtClean="0"/>
              <a:t> </a:t>
            </a:r>
            <a:r>
              <a:rPr lang="en-US" b="1" dirty="0" err="1" smtClean="0"/>
              <a:t>ip</a:t>
            </a:r>
            <a:r>
              <a:rPr lang="en-US" b="1" dirty="0" smtClean="0"/>
              <a:t> </a:t>
            </a:r>
            <a:r>
              <a:rPr lang="en-US" b="1" dirty="0" err="1" smtClean="0"/>
              <a:t>addr</a:t>
            </a:r>
            <a:r>
              <a:rPr lang="en-US" b="1" dirty="0" smtClean="0"/>
              <a:t>&gt;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9480" y="4653280"/>
            <a:ext cx="6431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“task list” shows a list of the running processes on your Galileo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“file list” hasn’t worked for me yet.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“memory statistics” shows your current memory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to Windows on your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code in windows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Galileo-</a:t>
            </a:r>
            <a:r>
              <a:rPr lang="en-US" dirty="0" err="1" smtClean="0"/>
              <a:t>sdk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C++ wiring API implementation</a:t>
            </a:r>
            <a:endParaRPr lang="en-US" dirty="0"/>
          </a:p>
        </p:txBody>
      </p:sp>
      <p:pic>
        <p:nvPicPr>
          <p:cNvPr id="2050" name="Picture 2" descr="C:\Users\Bret\AppData\Local\Temp\SNAGHTML56c726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5" y="1749850"/>
            <a:ext cx="7090910" cy="3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71423" y="5753842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https://github.com/ms-iot/galileo-sdk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wiring app </a:t>
            </a:r>
            <a:br>
              <a:rPr lang="en-US" dirty="0" smtClean="0"/>
            </a:br>
            <a:r>
              <a:rPr lang="en-US" dirty="0" smtClean="0"/>
              <a:t>C++ project template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75448"/>
            <a:ext cx="5757245" cy="43732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58241" y="3001011"/>
            <a:ext cx="802639" cy="2107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361440" y="4122259"/>
            <a:ext cx="802639" cy="2107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448561" y="2086850"/>
            <a:ext cx="2346960" cy="382030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68160" y="1747520"/>
            <a:ext cx="509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Installed as part of the: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Windows </a:t>
            </a:r>
            <a:r>
              <a:rPr lang="en-US" sz="2800" dirty="0">
                <a:hlinkClick r:id="rId3"/>
              </a:rPr>
              <a:t>Developer Program for </a:t>
            </a:r>
            <a:r>
              <a:rPr lang="en-US" sz="2800" dirty="0" err="1">
                <a:hlinkClick r:id="rId3"/>
              </a:rPr>
              <a:t>IoT</a:t>
            </a:r>
            <a:r>
              <a:rPr lang="en-US" sz="2800" dirty="0">
                <a:hlinkClick r:id="rId3"/>
              </a:rPr>
              <a:t> – Microsoft Installer (MSI</a:t>
            </a:r>
            <a:r>
              <a:rPr lang="en-US" sz="2800" dirty="0" smtClean="0">
                <a:hlinkClick r:id="rId3"/>
              </a:rPr>
              <a:t>)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is basically a C++ console app that has references to the Galileo-SDK (Wiring API) to allow it to talk to the Arduino side of things.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47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Main.cpp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79" y="1428976"/>
            <a:ext cx="8544562" cy="480396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8554720" y="2218930"/>
            <a:ext cx="1930400" cy="2068590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br>
              <a:rPr lang="en-US" dirty="0" smtClean="0"/>
            </a:br>
            <a:r>
              <a:rPr lang="en-US" dirty="0" smtClean="0"/>
              <a:t>sketch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4080" y="207645"/>
            <a:ext cx="875792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Main.cpp : Defines the entry point for the console application.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stdafx.h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arduino.h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3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tmain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_TCHAR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RunArduinoSketch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led = 13;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This is the pin the LED is attached to.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setup()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Add your code here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Configure the pin for OUTPUT so you can turn on the LED.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the loop routine runs over and over again forever: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loop()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Add your code here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LOW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turn the LED off by making the voltage LOW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Log(L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"LED OFF\n"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to </a:t>
            </a:r>
            <a:r>
              <a:rPr lang="en-US" sz="1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to debugger if attached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delay(1000);     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wait for a second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HIGH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turn the LED on by making the voltage HIGH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Log(L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"LED ON\n"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to </a:t>
            </a:r>
            <a:r>
              <a:rPr lang="en-US" sz="1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to debugger if attached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delay(1000);     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wait for a second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300" dirty="0"/>
          </a:p>
        </p:txBody>
      </p:sp>
      <p:sp>
        <p:nvSpPr>
          <p:cNvPr id="6" name="Rounded Rectangle 5"/>
          <p:cNvSpPr/>
          <p:nvPr/>
        </p:nvSpPr>
        <p:spPr>
          <a:xfrm>
            <a:off x="3332480" y="85330"/>
            <a:ext cx="8331200" cy="2292110"/>
          </a:xfrm>
          <a:prstGeom prst="roundRect">
            <a:avLst>
              <a:gd name="adj" fmla="val 583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32480" y="2377440"/>
            <a:ext cx="8331200" cy="4324290"/>
          </a:xfrm>
          <a:prstGeom prst="roundRect">
            <a:avLst>
              <a:gd name="adj" fmla="val 583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712720" y="52628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7999" y="5262880"/>
            <a:ext cx="2204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Log()</a:t>
            </a:r>
            <a:r>
              <a:rPr lang="en-US" dirty="0" smtClean="0"/>
              <a:t> method writes output to </a:t>
            </a:r>
            <a:r>
              <a:rPr lang="en-US" dirty="0" err="1" smtClean="0"/>
              <a:t>stdout</a:t>
            </a:r>
            <a:r>
              <a:rPr lang="en-US" dirty="0" smtClean="0"/>
              <a:t> and to the debugger if it is attached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4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ret\AppData\Local\Temp\SNAGHTML8005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675449"/>
            <a:ext cx="5455920" cy="37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debugging on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857" y="2101610"/>
            <a:ext cx="5757246" cy="368959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9315450" y="3514746"/>
            <a:ext cx="1663591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9185911" y="4357455"/>
            <a:ext cx="1793130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10035541" y="3100342"/>
            <a:ext cx="943500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8503576" y="2773946"/>
            <a:ext cx="2475465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59909" y="2066047"/>
            <a:ext cx="1959071" cy="49599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10427855" y="3665410"/>
            <a:ext cx="551186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06666" y="2970790"/>
            <a:ext cx="3297722" cy="3689590"/>
            <a:chOff x="2006666" y="2970790"/>
            <a:chExt cx="3297722" cy="36895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66" y="2970790"/>
              <a:ext cx="3297722" cy="3689590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121270" y="4047128"/>
              <a:ext cx="3097710" cy="1180654"/>
            </a:xfrm>
            <a:prstGeom prst="roundRect">
              <a:avLst>
                <a:gd name="adj" fmla="val 13368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66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 on your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0003971" cy="6858000"/>
          </a:xfrm>
          <a:prstGeom prst="rect">
            <a:avLst/>
          </a:prstGeom>
          <a:gradFill flip="none" rotWithShape="1">
            <a:gsLst>
              <a:gs pos="0">
                <a:srgbClr val="D0E3B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files…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source files of the  slides and demos for my </a:t>
            </a:r>
            <a:br>
              <a:rPr lang="en-US" dirty="0" smtClean="0"/>
            </a:br>
            <a:r>
              <a:rPr lang="en-US" dirty="0" smtClean="0"/>
              <a:t>entire </a:t>
            </a:r>
            <a:r>
              <a:rPr lang="en-US" dirty="0" err="1" smtClean="0"/>
              <a:t>IoT</a:t>
            </a:r>
            <a:r>
              <a:rPr lang="en-US" dirty="0"/>
              <a:t> series here: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aka.ms/IoTSource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 download a .</a:t>
            </a:r>
            <a:r>
              <a:rPr lang="en-US" dirty="0"/>
              <a:t>zip with the latest files: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aka.ms/IoTZip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Finally, watch my </a:t>
            </a:r>
            <a:r>
              <a:rPr lang="en-US" dirty="0" err="1" smtClean="0"/>
              <a:t>IoT</a:t>
            </a:r>
            <a:r>
              <a:rPr lang="en-US" dirty="0" smtClean="0"/>
              <a:t> videos here: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5"/>
              </a:rPr>
              <a:t>http://aka.ms/IoTVids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code on </a:t>
            </a:r>
            <a:r>
              <a:rPr lang="en-US" dirty="0" err="1" smtClean="0"/>
              <a:t>github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22955" y="1675449"/>
            <a:ext cx="5288281" cy="3496214"/>
            <a:chOff x="722955" y="1675449"/>
            <a:chExt cx="5288281" cy="3496214"/>
          </a:xfrm>
        </p:grpSpPr>
        <p:pic>
          <p:nvPicPr>
            <p:cNvPr id="4100" name="Picture 4" descr="C:\Users\Bret\AppData\Local\Temp\SNAGHTMLaa6390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55" y="1675449"/>
              <a:ext cx="5288281" cy="294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62761" y="4802331"/>
              <a:ext cx="52086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3"/>
                </a:rPr>
                <a:t>http://ms-iot.github.io/content/IBoughtAGalileo.htm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66810" y="1675448"/>
            <a:ext cx="5302236" cy="3496215"/>
            <a:chOff x="6166810" y="1675448"/>
            <a:chExt cx="5302236" cy="3496215"/>
          </a:xfrm>
        </p:grpSpPr>
        <p:pic>
          <p:nvPicPr>
            <p:cNvPr id="4102" name="Picture 6" descr="C:\Users\Bret\AppData\Local\Temp\SNAGHTMLaa6ae7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6810" y="1675448"/>
              <a:ext cx="5302236" cy="294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7475252" y="4802331"/>
              <a:ext cx="2685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https://github.com/ms-iot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20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et\AppData\Local\Temp\SNAGHTML431ff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545516"/>
            <a:ext cx="6613170" cy="3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other samples…</a:t>
            </a:r>
            <a:endParaRPr lang="en-US" dirty="0"/>
          </a:p>
        </p:txBody>
      </p:sp>
      <p:pic>
        <p:nvPicPr>
          <p:cNvPr id="4098" name="Picture 2" descr="C:\Users\Bret\AppData\Local\Temp\SNAGHTMLb7f7b4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545516"/>
            <a:ext cx="6613169" cy="366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97628" y="5331122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http://ms-iot.github.io/content/SampleApps.htm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39487" y="1545516"/>
            <a:ext cx="4330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//build/ piano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GPIO 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16X2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and control with </a:t>
            </a:r>
            <a:r>
              <a:rPr lang="en-US" sz="2800" dirty="0" err="1" smtClean="0">
                <a:hlinkClick r:id="rId5"/>
              </a:rPr>
              <a:t>Firmata</a:t>
            </a:r>
            <a:r>
              <a:rPr lang="en-US" sz="2800" dirty="0" smtClean="0"/>
              <a:t> and </a:t>
            </a:r>
            <a:r>
              <a:rPr lang="en-US" sz="2800" dirty="0" err="1" smtClean="0">
                <a:hlinkClick r:id="rId6"/>
              </a:rPr>
              <a:t>Cylon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More to come!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45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et\AppData\Local\Temp\SNAGHTML431ffaa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545516"/>
            <a:ext cx="6613170" cy="3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Usage…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8893" y="5331122"/>
            <a:ext cx="522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http://ms-iot.github.io/content/AdvancedUsage.htm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39487" y="1545516"/>
            <a:ext cx="43304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Connecting to your Galileo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Configuring Remote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Running a sketch on boot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Troubleshooting,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46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other videos in the series…</a:t>
            </a:r>
            <a:endParaRPr lang="en-US" dirty="0"/>
          </a:p>
        </p:txBody>
      </p:sp>
      <p:pic>
        <p:nvPicPr>
          <p:cNvPr id="3074" name="Picture 2" descr="C:\Users\Bret\AppData\Local\Temp\SNAGHTML4417a7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09" y="1675448"/>
            <a:ext cx="7566502" cy="419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0175" y="606552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http://aka.ms/iotvids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0003971" cy="6858000"/>
          </a:xfrm>
          <a:prstGeom prst="rect">
            <a:avLst/>
          </a:prstGeom>
          <a:gradFill flip="none" rotWithShape="1">
            <a:gsLst>
              <a:gs pos="0">
                <a:srgbClr val="D0E3B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files…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source files of the  slides and demos for my </a:t>
            </a:r>
            <a:br>
              <a:rPr lang="en-US" dirty="0" smtClean="0"/>
            </a:br>
            <a:r>
              <a:rPr lang="en-US" dirty="0" smtClean="0"/>
              <a:t>entire </a:t>
            </a:r>
            <a:r>
              <a:rPr lang="en-US" dirty="0" err="1" smtClean="0"/>
              <a:t>IoT</a:t>
            </a:r>
            <a:r>
              <a:rPr lang="en-US" dirty="0"/>
              <a:t> series here: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aka.ms/IoTSource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 download a .</a:t>
            </a:r>
            <a:r>
              <a:rPr lang="en-US" dirty="0"/>
              <a:t>zip with the latest files: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aka.ms/IoTZip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Finally, watch my </a:t>
            </a:r>
            <a:r>
              <a:rPr lang="en-US" dirty="0" err="1" smtClean="0"/>
              <a:t>IoT</a:t>
            </a:r>
            <a:r>
              <a:rPr lang="en-US" dirty="0" smtClean="0"/>
              <a:t> videos here: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5"/>
              </a:rPr>
              <a:t>http://aka.ms/IoTVids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9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Windows Developer Program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n-US" sz="2800" dirty="0" err="1"/>
              <a:t>IoT</a:t>
            </a:r>
            <a:endParaRPr lang="en-US" sz="28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Installing Windows</a:t>
              </a:r>
              <a:br>
                <a:rPr lang="en-US" sz="2800" dirty="0"/>
              </a:br>
              <a:r>
                <a:rPr lang="en-US" sz="2800" dirty="0"/>
                <a:t>on</a:t>
              </a:r>
              <a:br>
                <a:rPr lang="en-US" sz="2800" dirty="0"/>
              </a:br>
              <a:r>
                <a:rPr lang="en-US" sz="2800" dirty="0"/>
                <a:t>Galileo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Running </a:t>
              </a:r>
              <a:br>
                <a:rPr lang="en-US" sz="2800" dirty="0"/>
              </a:br>
              <a:r>
                <a:rPr lang="en-US" sz="2800" dirty="0"/>
                <a:t>Code</a:t>
              </a:r>
            </a:p>
            <a:p>
              <a:pPr algn="ctr"/>
              <a:r>
                <a:rPr lang="en-US" sz="2800" dirty="0" smtClean="0"/>
                <a:t>In </a:t>
              </a:r>
              <a:br>
                <a:rPr lang="en-US" sz="2800" dirty="0" smtClean="0"/>
              </a:br>
              <a:r>
                <a:rPr lang="en-US" sz="2800" dirty="0" smtClean="0"/>
                <a:t>Windows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Next </a:t>
              </a:r>
              <a:br>
                <a:rPr lang="en-US" sz="2800" dirty="0"/>
              </a:br>
              <a:r>
                <a:rPr lang="en-US" sz="2800" dirty="0"/>
                <a:t>Steps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980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Logo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BOARD</a:t>
            </a:r>
            <a:endParaRPr lang="en-US" dirty="0"/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Developer Program for </a:t>
            </a:r>
            <a:r>
              <a:rPr lang="en-US" dirty="0" err="1" smtClean="0"/>
              <a:t>I</a:t>
            </a:r>
            <a:r>
              <a:rPr lang="en-US" cap="small" dirty="0" err="1" smtClean="0"/>
              <a:t>o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r>
                  <a:rPr lang="en-US" baseline="30000" dirty="0" smtClean="0"/>
                  <a:t>st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Multiplier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/>
                <a:gridCol w="906021"/>
                <a:gridCol w="906021"/>
                <a:gridCol w="798023"/>
                <a:gridCol w="1014019"/>
                <a:gridCol w="906021"/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r>
                        <a:rPr lang="en-US" sz="1400" baseline="30000" dirty="0" smtClean="0"/>
                        <a:t>st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30000" dirty="0" smtClean="0"/>
                        <a:t>nd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Multiplier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Tolerance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Orange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Yellow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Green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Blue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Violet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Grey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Gold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Silver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X0.01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220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330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10K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and power cables</a:t>
            </a:r>
            <a:endParaRPr lang="en-US" dirty="0"/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536575" y="2897188"/>
            <a:ext cx="3910013" cy="484188"/>
            <a:chOff x="536575" y="2897188"/>
            <a:chExt cx="3910013" cy="484188"/>
          </a:xfrm>
        </p:grpSpPr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Windowsondevices.com</a:t>
            </a:r>
            <a:endParaRPr lang="en-US" dirty="0"/>
          </a:p>
        </p:txBody>
      </p:sp>
      <p:pic>
        <p:nvPicPr>
          <p:cNvPr id="1026" name="Picture 2" descr="C:\Users\Bret\AppData\Local\Temp\SNAGHTML77a2bd5.PN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49" y="1635853"/>
            <a:ext cx="79999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4848" y="616324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hlinkClick r:id="rId2"/>
              </a:rPr>
              <a:t>http://windowsondevices.com/</a:t>
            </a:r>
            <a:endParaRPr lang="en-US" b="1" dirty="0" smtClean="0"/>
          </a:p>
        </p:txBody>
      </p:sp>
      <p:sp>
        <p:nvSpPr>
          <p:cNvPr id="2" name="Rounded Rectangle 1"/>
          <p:cNvSpPr/>
          <p:nvPr/>
        </p:nvSpPr>
        <p:spPr>
          <a:xfrm>
            <a:off x="2474259" y="5378824"/>
            <a:ext cx="4016188" cy="78441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than just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Minnowboard"/>
          <p:cNvGrpSpPr/>
          <p:nvPr/>
        </p:nvGrpSpPr>
        <p:grpSpPr>
          <a:xfrm>
            <a:off x="561473" y="1675448"/>
            <a:ext cx="5080000" cy="4631765"/>
            <a:chOff x="561473" y="1675448"/>
            <a:chExt cx="5080000" cy="46317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73" y="1675448"/>
              <a:ext cx="50800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547" y="5033014"/>
              <a:ext cx="3753853" cy="9048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31308" y="5937881"/>
              <a:ext cx="2140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hlinkClick r:id="rId4"/>
                </a:rPr>
                <a:t>http://aka.ms/msmb</a:t>
              </a:r>
              <a:endParaRPr lang="en-US" b="1" dirty="0" smtClean="0"/>
            </a:p>
          </p:txBody>
        </p:sp>
      </p:grpSp>
      <p:grpSp>
        <p:nvGrpSpPr>
          <p:cNvPr id="7" name="Sharks Cove"/>
          <p:cNvGrpSpPr/>
          <p:nvPr/>
        </p:nvGrpSpPr>
        <p:grpSpPr>
          <a:xfrm>
            <a:off x="6182803" y="1675448"/>
            <a:ext cx="5088457" cy="4631765"/>
            <a:chOff x="6182803" y="1675448"/>
            <a:chExt cx="5088457" cy="46317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966" y="5356158"/>
              <a:ext cx="3324130" cy="58172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803" y="1675448"/>
              <a:ext cx="5088457" cy="335756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656866" y="5937881"/>
              <a:ext cx="2143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hlinkClick r:id="rId7"/>
                </a:rPr>
                <a:t>http://aka.ms/msscb</a:t>
              </a:r>
              <a:endParaRPr lang="en-US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3591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compatible hardware development boards…</a:t>
            </a:r>
            <a:endParaRPr lang="en-US" dirty="0"/>
          </a:p>
        </p:txBody>
      </p:sp>
      <p:grpSp>
        <p:nvGrpSpPr>
          <p:cNvPr id="16" name="WCHDB"/>
          <p:cNvGrpSpPr/>
          <p:nvPr/>
        </p:nvGrpSpPr>
        <p:grpSpPr>
          <a:xfrm>
            <a:off x="1018527" y="1625748"/>
            <a:ext cx="5948471" cy="2501815"/>
            <a:chOff x="4720955" y="1446449"/>
            <a:chExt cx="5948471" cy="2501815"/>
          </a:xfrm>
        </p:grpSpPr>
        <p:sp>
          <p:nvSpPr>
            <p:cNvPr id="14" name="Rectangle 13"/>
            <p:cNvSpPr/>
            <p:nvPr/>
          </p:nvSpPr>
          <p:spPr>
            <a:xfrm>
              <a:off x="6605834" y="3578932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2"/>
                </a:rPr>
                <a:t>http://aka.ms/wchdb</a:t>
              </a:r>
              <a:endParaRPr lang="en-US" dirty="0"/>
            </a:p>
          </p:txBody>
        </p:sp>
        <p:pic>
          <p:nvPicPr>
            <p:cNvPr id="1030" name="Picture 6" descr="C:\Users\Bret\AppData\Local\Temp\SNAGHTMLa2c571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55" y="1446449"/>
              <a:ext cx="5948471" cy="2090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WCHDBLive"/>
          <p:cNvGrpSpPr/>
          <p:nvPr/>
        </p:nvGrpSpPr>
        <p:grpSpPr>
          <a:xfrm>
            <a:off x="5258841" y="3770595"/>
            <a:ext cx="5948471" cy="2501816"/>
            <a:chOff x="4720955" y="4012641"/>
            <a:chExt cx="5948471" cy="2501816"/>
          </a:xfrm>
        </p:grpSpPr>
        <p:pic>
          <p:nvPicPr>
            <p:cNvPr id="1032" name="Picture 8" descr="C:\Users\Bret\AppData\Local\Temp\SNAGHTMLa2cf11c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55" y="4012641"/>
              <a:ext cx="5948471" cy="209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6444687" y="6145125"/>
              <a:ext cx="2501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5"/>
                </a:rPr>
                <a:t>http://</a:t>
              </a:r>
              <a:r>
                <a:rPr lang="en-US" dirty="0" smtClean="0">
                  <a:hlinkClick r:id="rId5"/>
                </a:rPr>
                <a:t>aka.ms/wchdblive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05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windows on </a:t>
            </a:r>
            <a:r>
              <a:rPr lang="en-US" dirty="0" err="1" smtClean="0"/>
              <a:t>galileo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the hardware you need…</a:t>
            </a:r>
            <a:endParaRPr lang="en-US" dirty="0"/>
          </a:p>
        </p:txBody>
      </p:sp>
      <p:grpSp>
        <p:nvGrpSpPr>
          <p:cNvPr id="9" name="Microsoft Logo with Clear Space"/>
          <p:cNvGrpSpPr/>
          <p:nvPr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2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4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IoT Logo"/>
          <p:cNvSpPr>
            <a:spLocks noChangeAspect="1"/>
          </p:cNvSpPr>
          <p:nvPr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Galileo Arrow"/>
          <p:cNvSpPr/>
          <p:nvPr/>
        </p:nvSpPr>
        <p:spPr>
          <a:xfrm>
            <a:off x="2926080" y="214884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ower Supply Arrow"/>
          <p:cNvSpPr/>
          <p:nvPr/>
        </p:nvSpPr>
        <p:spPr>
          <a:xfrm>
            <a:off x="2926080" y="440436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icro SD Card Arrow"/>
          <p:cNvSpPr/>
          <p:nvPr/>
        </p:nvSpPr>
        <p:spPr>
          <a:xfrm flipH="1">
            <a:off x="8686800" y="214884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thernet Cable Arrow"/>
          <p:cNvSpPr/>
          <p:nvPr/>
        </p:nvSpPr>
        <p:spPr>
          <a:xfrm flipH="1">
            <a:off x="7909560" y="440436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HackTech Fonts">
      <a:majorFont>
        <a:latin typeface="Segoe WP Black"/>
        <a:ea typeface=""/>
        <a:cs typeface=""/>
      </a:majorFont>
      <a:minorFont>
        <a:latin typeface="Segoe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935</TotalTime>
  <Words>1135</Words>
  <Application>Microsoft Office PowerPoint</Application>
  <PresentationFormat>Widescreen</PresentationFormat>
  <Paragraphs>287</Paragraphs>
  <Slides>42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Consolas</vt:lpstr>
      <vt:lpstr>Lucida Console</vt:lpstr>
      <vt:lpstr>Segoe Light</vt:lpstr>
      <vt:lpstr>Segoe WP Black</vt:lpstr>
      <vt:lpstr>Azure DevOps Theme</vt:lpstr>
      <vt:lpstr>Getting Started with Windows on the Intel Galileo</vt:lpstr>
      <vt:lpstr>Overview</vt:lpstr>
      <vt:lpstr>Get the files…</vt:lpstr>
      <vt:lpstr>Windows Developer Program for IoT</vt:lpstr>
      <vt:lpstr>Windowsondevices.com</vt:lpstr>
      <vt:lpstr>More than just galileo…</vt:lpstr>
      <vt:lpstr>Windows compatible hardware development boards…</vt:lpstr>
      <vt:lpstr>Installing windows on galileo</vt:lpstr>
      <vt:lpstr>Here’s the hardware you need…</vt:lpstr>
      <vt:lpstr>Gen 2 boards are NOT supported (yet)…</vt:lpstr>
      <vt:lpstr>Ensure your firmware is updated</vt:lpstr>
      <vt:lpstr>Install visual studio 2013…</vt:lpstr>
      <vt:lpstr>Install the telnet client…</vt:lpstr>
      <vt:lpstr>Download the windows image and tools…</vt:lpstr>
      <vt:lpstr>Install the windows image on your sd card…</vt:lpstr>
      <vt:lpstr>Creating a Windows Boot Image for Galileo</vt:lpstr>
      <vt:lpstr>Boot galileo to windows…</vt:lpstr>
      <vt:lpstr>Run GalileoWatcher.exe on pC…</vt:lpstr>
      <vt:lpstr>Galileo UDP multicasts…</vt:lpstr>
      <vt:lpstr>telnet into your galileo…</vt:lpstr>
      <vt:lpstr>Browse to your galileo…</vt:lpstr>
      <vt:lpstr>Booting to Windows on your Galileo</vt:lpstr>
      <vt:lpstr>Running code in windows</vt:lpstr>
      <vt:lpstr>Galileo-sdk  C++ wiring API implementation</vt:lpstr>
      <vt:lpstr>Galileo wiring app  C++ project template</vt:lpstr>
      <vt:lpstr>Main.cpp</vt:lpstr>
      <vt:lpstr>Default  sketch</vt:lpstr>
      <vt:lpstr>Remote debugging on your galileo…</vt:lpstr>
      <vt:lpstr>Writing code on your Galileo</vt:lpstr>
      <vt:lpstr>Next steps</vt:lpstr>
      <vt:lpstr>Resources and code on github…</vt:lpstr>
      <vt:lpstr>Explore other samples…</vt:lpstr>
      <vt:lpstr>Advanced Usage…</vt:lpstr>
      <vt:lpstr>Watch other videos in the series…</vt:lpstr>
      <vt:lpstr>Get the files…</vt:lpstr>
      <vt:lpstr>REVIEW</vt:lpstr>
      <vt:lpstr>IoT Logo</vt:lpstr>
      <vt:lpstr>arduino</vt:lpstr>
      <vt:lpstr>GALILEO BOARD</vt:lpstr>
      <vt:lpstr>LEDs</vt:lpstr>
      <vt:lpstr>Resistors</vt:lpstr>
      <vt:lpstr>USB and power cables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105</cp:revision>
  <dcterms:created xsi:type="dcterms:W3CDTF">2014-08-25T15:37:49Z</dcterms:created>
  <dcterms:modified xsi:type="dcterms:W3CDTF">2014-09-03T17:06:46Z</dcterms:modified>
</cp:coreProperties>
</file>